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327" r:id="rId2"/>
    <p:sldId id="1358" r:id="rId3"/>
    <p:sldId id="1356" r:id="rId4"/>
    <p:sldId id="1349" r:id="rId5"/>
    <p:sldId id="1351" r:id="rId6"/>
    <p:sldId id="1352" r:id="rId7"/>
    <p:sldId id="1353" r:id="rId8"/>
    <p:sldId id="1354" r:id="rId9"/>
    <p:sldId id="1357" r:id="rId10"/>
    <p:sldId id="1361" r:id="rId11"/>
    <p:sldId id="1355" r:id="rId12"/>
    <p:sldId id="1362" r:id="rId1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4BA9A36-61BE-4748-BDFA-D4A1CB28C5BC}">
          <p14:sldIdLst>
            <p14:sldId id="1327"/>
            <p14:sldId id="1358"/>
            <p14:sldId id="1356"/>
            <p14:sldId id="1349"/>
            <p14:sldId id="1351"/>
            <p14:sldId id="1352"/>
            <p14:sldId id="1353"/>
            <p14:sldId id="1354"/>
            <p14:sldId id="1357"/>
            <p14:sldId id="1361"/>
            <p14:sldId id="1355"/>
            <p14:sldId id="1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AA600"/>
    <a:srgbClr val="953735"/>
    <a:srgbClr val="A45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3" autoAdjust="0"/>
    <p:restoredTop sz="99120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20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79945224092953E-2"/>
          <c:y val="0"/>
          <c:w val="0.59592211695245811"/>
          <c:h val="0.828213065919255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5.1272366864535929E-2"/>
                  <c:y val="8.83999954052563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1505440516662586E-2"/>
                  <c:y val="-0.14524726421307357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არ ვუზიარებ, რადგან სურვილი არ მაქვს ინიციატივა გამოვიჩინო</c:v>
                </c:pt>
                <c:pt idx="1">
                  <c:v>რეგულარული შეხვედრები</c:v>
                </c:pt>
                <c:pt idx="2">
                  <c:v>ყუთი ანონიმური სურვილებისათვის</c:v>
                </c:pt>
                <c:pt idx="3">
                  <c:v>ელექტრონული ფოსტის საშუალებით</c:v>
                </c:pt>
                <c:pt idx="4">
                  <c:v>სხვა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0.27</c:v>
                </c:pt>
                <c:pt idx="1">
                  <c:v>0.45</c:v>
                </c:pt>
                <c:pt idx="2">
                  <c:v>5.8999999999999997E-2</c:v>
                </c:pt>
                <c:pt idx="3">
                  <c:v>0.12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"/>
          <c:y val="0.61897059555535128"/>
          <c:w val="1"/>
          <c:h val="0.36950305933345584"/>
        </c:manualLayout>
      </c:layout>
      <c:overlay val="0"/>
      <c:txPr>
        <a:bodyPr/>
        <a:lstStyle/>
        <a:p>
          <a:pPr>
            <a:defRPr sz="1100"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69269744482021E-2"/>
          <c:y val="0"/>
          <c:w val="0.5863719321482207"/>
          <c:h val="0.8051403786676032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-0.11681011357308919"/>
                  <c:y val="-0.26105791112815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952824780790213E-2"/>
                  <c:y val="-0.29113027207425957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tx1"/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კმაყოფილი</c:v>
                </c:pt>
                <c:pt idx="1">
                  <c:v>უკმაყოფილო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2099286448933511"/>
          <c:y val="8.1659385516304667E-2"/>
          <c:w val="0.37900713551066506"/>
          <c:h val="0.83668122896739072"/>
        </c:manualLayout>
      </c:layout>
      <c:overlay val="0"/>
      <c:txPr>
        <a:bodyPr/>
        <a:lstStyle/>
        <a:p>
          <a:pPr>
            <a:defRPr sz="1100"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79945224092953E-2"/>
          <c:y val="0"/>
          <c:w val="0.58040645464939"/>
          <c:h val="0.7994510466578983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-0.14549194765860671"/>
                  <c:y val="-0.187096595001989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952824780790213E-2"/>
                  <c:y val="-0.29113027207425957"/>
                </c:manualLayout>
              </c:layout>
              <c:spPr/>
              <c:txPr>
                <a:bodyPr/>
                <a:lstStyle/>
                <a:p>
                  <a:pPr>
                    <a:defRPr sz="1050" b="0">
                      <a:solidFill>
                        <a:schemeClr val="tx1"/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კმაყოფილი</c:v>
                </c:pt>
                <c:pt idx="1">
                  <c:v>უკმაყოფილო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810205792430831E-3"/>
                  <c:y val="-1.007320813772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905102896214995E-3"/>
                  <c:y val="5.0371989667812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არც ერთ შემთხვევაში არ ვურჩევდი</c:v>
                </c:pt>
                <c:pt idx="1">
                  <c:v>არ ვურჩევდი</c:v>
                </c:pt>
                <c:pt idx="2">
                  <c:v>ვურჩევდი</c:v>
                </c:pt>
                <c:pt idx="3">
                  <c:v>აუცილებლად ვურჩევდი</c:v>
                </c:pt>
                <c:pt idx="4">
                  <c:v>უარი პასუხზე/გამორჩენა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%">
                  <c:v>4.0000000000000001E-3</c:v>
                </c:pt>
                <c:pt idx="1">
                  <c:v>0.02</c:v>
                </c:pt>
                <c:pt idx="2">
                  <c:v>0.377</c:v>
                </c:pt>
                <c:pt idx="3">
                  <c:v>0.59</c:v>
                </c:pt>
                <c:pt idx="4" formatCode="0.0%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284848"/>
        <c:axId val="213285408"/>
      </c:barChart>
      <c:catAx>
        <c:axId val="213284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85408"/>
        <c:crosses val="autoZero"/>
        <c:auto val="1"/>
        <c:lblAlgn val="ctr"/>
        <c:lblOffset val="100"/>
        <c:noMultiLvlLbl val="0"/>
      </c:catAx>
      <c:valAx>
        <c:axId val="21328540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21328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06637-4AB8-4F3A-8D5C-0C2AAA6C40BC}" type="datetimeFigureOut">
              <a:rPr lang="en-US" smtClean="0"/>
              <a:pPr/>
              <a:t>26/01/2016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710F-89BA-4D83-9E62-024393BD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/>
          <a:lstStyle>
            <a:lvl1pPr algn="r">
              <a:defRPr sz="1200"/>
            </a:lvl1pPr>
          </a:lstStyle>
          <a:p>
            <a:fld id="{B1DE531F-8C6B-4687-8994-78D9F49E422C}" type="datetimeFigureOut">
              <a:rPr lang="en-US" smtClean="0"/>
              <a:pPr/>
              <a:t>26/01/2016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73" tIns="47487" rIns="94973" bIns="47487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4973" tIns="47487" rIns="94973" bIns="474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48186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r">
              <a:defRPr sz="1200"/>
            </a:lvl1pPr>
          </a:lstStyle>
          <a:p>
            <a:fld id="{A47D5176-A38D-4DBB-9421-1AD64BDEF0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age with Grid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81200" y="2209800"/>
            <a:ext cx="5181600" cy="10668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Sylfae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dirty="0" smtClean="0"/>
              <a:t>ანგარიშის სათაური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575048" y="3657600"/>
            <a:ext cx="2819400" cy="1066800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Sylfaen" pitchFamily="18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ka-GE" dirty="0" smtClean="0"/>
              <a:t>რაოდენობრივი კვლევის ანგარიში</a:t>
            </a:r>
          </a:p>
          <a:p>
            <a:pPr lvl="0"/>
            <a:r>
              <a:rPr lang="ka-GE" dirty="0" smtClean="0"/>
              <a:t>ვერსია: 1.0</a:t>
            </a:r>
          </a:p>
          <a:p>
            <a:pPr lvl="0"/>
            <a:endParaRPr lang="ka-GE" dirty="0" smtClean="0"/>
          </a:p>
          <a:p>
            <a:pPr lvl="0"/>
            <a:r>
              <a:rPr lang="ka-GE" dirty="0" smtClean="0"/>
              <a:t>მომზადებულია ვისთვის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62856" y="4953000"/>
            <a:ext cx="2828544" cy="381000"/>
          </a:xfrm>
        </p:spPr>
        <p:txBody>
          <a:bodyPr>
            <a:noAutofit/>
          </a:bodyPr>
          <a:lstStyle>
            <a:lvl1pPr>
              <a:buNone/>
              <a:defRPr sz="900">
                <a:latin typeface="Sylfaen" pitchFamily="18" charset="0"/>
              </a:defRPr>
            </a:lvl1pPr>
          </a:lstStyle>
          <a:p>
            <a:pPr lvl="0"/>
            <a:r>
              <a:rPr lang="ka-GE" dirty="0" smtClean="0"/>
              <a:t>მარტი, 2009</a:t>
            </a:r>
          </a:p>
          <a:p>
            <a:pPr lvl="0"/>
            <a:r>
              <a:rPr lang="ka-GE" dirty="0" smtClean="0"/>
              <a:t>თბილისი, საქართველო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ider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53768" y="3169920"/>
            <a:ext cx="4828032" cy="496824"/>
          </a:xfrm>
        </p:spPr>
        <p:txBody>
          <a:bodyPr vert="horz" lIns="91440" tIns="45720" rIns="91440" bIns="45720" rtlCol="0">
            <a:noAutofit/>
          </a:bodyPr>
          <a:lstStyle>
            <a:lvl1pPr algn="l">
              <a:buNone/>
              <a:defRPr lang="en-US" sz="2000" b="1" kern="1200" baseline="0" dirty="0" smtClean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0" indent="0" algn="l">
              <a:buFont typeface="Arial" pitchFamily="34" charset="0"/>
              <a:buNone/>
              <a:defRPr sz="2000">
                <a:latin typeface="BPG Glaho Mix" pitchFamily="34" charset="0"/>
              </a:defRPr>
            </a:lvl2pPr>
            <a:lvl3pPr>
              <a:defRPr sz="1200">
                <a:latin typeface="BPG Glaho Mix" pitchFamily="34" charset="0"/>
              </a:defRPr>
            </a:lvl3pPr>
            <a:lvl4pPr>
              <a:defRPr sz="1100">
                <a:latin typeface="BPG Glaho Mix" pitchFamily="34" charset="0"/>
              </a:defRPr>
            </a:lvl4pPr>
            <a:lvl5pPr>
              <a:defRPr sz="1100">
                <a:latin typeface="BPG Glaho Mix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a-GE" dirty="0" smtClean="0"/>
              <a:t>დანართი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age #1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228600"/>
            <a:ext cx="6781800" cy="411162"/>
          </a:xfrm>
        </p:spPr>
        <p:txBody>
          <a:bodyPr>
            <a:normAutofit/>
          </a:bodyPr>
          <a:lstStyle>
            <a:lvl1pPr algn="l">
              <a:defRPr sz="1800" b="1">
                <a:latin typeface="Sylfaen" pitchFamily="18" charset="0"/>
              </a:defRPr>
            </a:lvl1pPr>
          </a:lstStyle>
          <a:p>
            <a:r>
              <a:rPr lang="ka-GE" dirty="0" smtClean="0"/>
              <a:t>გვერდის სათაური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0144" y="1295400"/>
            <a:ext cx="4038600" cy="5029200"/>
          </a:xfrm>
        </p:spPr>
        <p:txBody>
          <a:bodyPr>
            <a:normAutofit/>
          </a:bodyPr>
          <a:lstStyle>
            <a:lvl1pPr>
              <a:buNone/>
              <a:defRPr sz="1200" b="1">
                <a:latin typeface="Sylfaen" pitchFamily="18" charset="0"/>
              </a:defRPr>
            </a:lvl1pPr>
            <a:lvl2pPr>
              <a:buNone/>
              <a:defRPr sz="1000" baseline="0">
                <a:latin typeface="Sylfaen" pitchFamily="18" charset="0"/>
              </a:defRPr>
            </a:lvl2pPr>
            <a:lvl3pPr>
              <a:buNone/>
              <a:defRPr sz="900">
                <a:latin typeface="Sylfaen" pitchFamily="18" charset="0"/>
              </a:defRPr>
            </a:lvl3pPr>
            <a:lvl4pPr>
              <a:buNone/>
              <a:defRPr sz="1000">
                <a:latin typeface="BPG Glaho Mix" pitchFamily="34" charset="0"/>
              </a:defRPr>
            </a:lvl4pPr>
            <a:lvl5pPr>
              <a:buNone/>
              <a:defRPr sz="1000">
                <a:latin typeface="BPG Glaho Mix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dirty="0" smtClean="0"/>
              <a:t>პირველი დონე</a:t>
            </a:r>
            <a:endParaRPr lang="en-US" dirty="0" smtClean="0"/>
          </a:p>
          <a:p>
            <a:pPr lvl="1"/>
            <a:r>
              <a:rPr lang="ka-GE" dirty="0" smtClean="0"/>
              <a:t>მეორე დონე</a:t>
            </a:r>
            <a:endParaRPr lang="en-US" dirty="0" smtClean="0"/>
          </a:p>
          <a:p>
            <a:pPr lvl="2"/>
            <a:r>
              <a:rPr lang="ka-GE" dirty="0" smtClean="0"/>
              <a:t>მესამე დონე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1144" y="1295400"/>
            <a:ext cx="4038600" cy="5029200"/>
          </a:xfrm>
        </p:spPr>
        <p:txBody>
          <a:bodyPr>
            <a:normAutofit/>
          </a:bodyPr>
          <a:lstStyle>
            <a:lvl1pPr>
              <a:buNone/>
              <a:defRPr sz="1200" b="1">
                <a:latin typeface="Sylfaen" pitchFamily="18" charset="0"/>
              </a:defRPr>
            </a:lvl1pPr>
            <a:lvl2pPr>
              <a:buNone/>
              <a:defRPr sz="1000">
                <a:latin typeface="Sylfaen" pitchFamily="18" charset="0"/>
              </a:defRPr>
            </a:lvl2pPr>
            <a:lvl3pPr>
              <a:buNone/>
              <a:defRPr sz="900">
                <a:latin typeface="Sylfaen" pitchFamily="18" charset="0"/>
              </a:defRPr>
            </a:lvl3pPr>
            <a:lvl4pPr>
              <a:buNone/>
              <a:defRPr sz="1000">
                <a:latin typeface="BPG Glaho Mix" pitchFamily="34" charset="0"/>
              </a:defRPr>
            </a:lvl4pPr>
            <a:lvl5pPr>
              <a:buNone/>
              <a:defRPr sz="1000">
                <a:latin typeface="BPG Glaho Mix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dirty="0" smtClean="0"/>
              <a:t>პირველი დონე</a:t>
            </a:r>
            <a:endParaRPr lang="en-US" dirty="0" smtClean="0"/>
          </a:p>
          <a:p>
            <a:pPr lvl="1"/>
            <a:r>
              <a:rPr lang="ka-GE" dirty="0" smtClean="0"/>
              <a:t>მეორე დონე</a:t>
            </a:r>
            <a:endParaRPr lang="en-US" dirty="0" smtClean="0"/>
          </a:p>
          <a:p>
            <a:pPr lvl="2"/>
            <a:r>
              <a:rPr lang="ka-GE" dirty="0" smtClean="0"/>
              <a:t>მესამე დონე</a:t>
            </a:r>
            <a:endParaRPr lang="en-US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70647" y="6477000"/>
            <a:ext cx="81534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4094" y="685800"/>
            <a:ext cx="8126506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Grp="1" noChangeArrowheads="1"/>
          </p:cNvSpPr>
          <p:nvPr userDrawn="1"/>
        </p:nvSpPr>
        <p:spPr bwMode="auto">
          <a:xfrm>
            <a:off x="7240616" y="6441792"/>
            <a:ext cx="1403350" cy="3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fld id="{FD0A4ABB-A3B6-48FE-AB51-636806569577}" type="slidenum">
              <a:rPr lang="en-US" sz="1000" smtClean="0">
                <a:solidFill>
                  <a:srgbClr val="262626"/>
                </a:solidFill>
                <a:latin typeface="Sylfaen" pitchFamily="18" charset="0"/>
              </a:rPr>
              <a:pPr algn="r"/>
              <a:t>‹#›</a:t>
            </a:fld>
            <a:r>
              <a:rPr lang="ka-GE" sz="1000" dirty="0" smtClean="0">
                <a:solidFill>
                  <a:srgbClr val="262626"/>
                </a:solidFill>
                <a:latin typeface="Sylfaen" pitchFamily="18" charset="0"/>
              </a:rPr>
              <a:t>/12</a:t>
            </a:r>
            <a:endParaRPr lang="en-US" sz="1000" b="0" dirty="0">
              <a:solidFill>
                <a:srgbClr val="262626"/>
              </a:solidFill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90680" y="6467475"/>
            <a:ext cx="5346700" cy="365125"/>
          </a:xfrm>
          <a:prstGeom prst="rect">
            <a:avLst/>
          </a:prstGeom>
        </p:spPr>
        <p:txBody>
          <a:bodyPr anchor="ctr"/>
          <a:lstStyle/>
          <a:p>
            <a:r>
              <a:rPr lang="ka-GE" sz="1000" dirty="0" smtClean="0">
                <a:solidFill>
                  <a:schemeClr val="tx1"/>
                </a:solidFill>
                <a:latin typeface="Sylfaen" pitchFamily="18" charset="0"/>
              </a:rPr>
              <a:t>სტუდენტების კმაყოფილების კვლევა,  დეკემბერი</a:t>
            </a:r>
            <a:r>
              <a:rPr lang="ka-GE" sz="1000" baseline="0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ka-GE" sz="1000" dirty="0" smtClean="0">
                <a:solidFill>
                  <a:schemeClr val="tx1"/>
                </a:solidFill>
                <a:latin typeface="Sylfaen" pitchFamily="18" charset="0"/>
              </a:rPr>
              <a:t>2015</a:t>
            </a:r>
            <a:endParaRPr lang="ka-GE" sz="10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FD93-0E3D-4D39-8122-C480FA8B36AB}" type="datetimeFigureOut">
              <a:rPr lang="en-US" smtClean="0"/>
              <a:pPr/>
              <a:t>26/01/2016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4D36-0DF3-407B-8DB9-0BD023908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0" y="6172200"/>
            <a:ext cx="9214338" cy="228600"/>
            <a:chOff x="0" y="2819400"/>
            <a:chExt cx="9982200" cy="457200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8839200" y="2819400"/>
              <a:ext cx="1143000" cy="457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6705600" y="2819400"/>
              <a:ext cx="1143000" cy="457200"/>
            </a:xfrm>
            <a:prstGeom prst="rect">
              <a:avLst/>
            </a:prstGeom>
            <a:solidFill>
              <a:srgbClr val="008C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7772400" y="2819400"/>
              <a:ext cx="1143000" cy="457200"/>
            </a:xfrm>
            <a:prstGeom prst="rect">
              <a:avLst/>
            </a:prstGeom>
            <a:solidFill>
              <a:srgbClr val="3063A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5638800" y="2819400"/>
              <a:ext cx="1143000" cy="457200"/>
            </a:xfrm>
            <a:prstGeom prst="rect">
              <a:avLst/>
            </a:prstGeom>
            <a:solidFill>
              <a:srgbClr val="49A4D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4572000" y="2819400"/>
              <a:ext cx="1143000" cy="457200"/>
            </a:xfrm>
            <a:prstGeom prst="rect">
              <a:avLst/>
            </a:prstGeom>
            <a:solidFill>
              <a:srgbClr val="96D0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0" y="2819400"/>
              <a:ext cx="1143000" cy="457200"/>
            </a:xfrm>
            <a:prstGeom prst="rect">
              <a:avLst/>
            </a:prstGeom>
            <a:solidFill>
              <a:srgbClr val="005C3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>
              <a:off x="1143000" y="2819400"/>
              <a:ext cx="1143000" cy="457200"/>
            </a:xfrm>
            <a:prstGeom prst="rect">
              <a:avLst/>
            </a:prstGeom>
            <a:solidFill>
              <a:srgbClr val="0097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 userDrawn="1"/>
          </p:nvSpPr>
          <p:spPr bwMode="auto">
            <a:xfrm>
              <a:off x="2286000" y="2819400"/>
              <a:ext cx="1143000" cy="457200"/>
            </a:xfrm>
            <a:prstGeom prst="rect">
              <a:avLst/>
            </a:prstGeom>
            <a:solidFill>
              <a:srgbClr val="69B9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 userDrawn="1"/>
          </p:nvSpPr>
          <p:spPr bwMode="auto">
            <a:xfrm>
              <a:off x="3429000" y="2819400"/>
              <a:ext cx="1143000" cy="457200"/>
            </a:xfrm>
            <a:prstGeom prst="rect">
              <a:avLst/>
            </a:prstGeom>
            <a:solidFill>
              <a:srgbClr val="C8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0" y="838200"/>
            <a:ext cx="8018585" cy="76200"/>
          </a:xfrm>
          <a:prstGeom prst="rect">
            <a:avLst/>
          </a:prstGeom>
          <a:solidFill>
            <a:srgbClr val="306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492369" y="152401"/>
            <a:ext cx="752621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endParaRPr lang="en-US" dirty="0"/>
          </a:p>
        </p:txBody>
      </p:sp>
      <p:sp>
        <p:nvSpPr>
          <p:cNvPr id="19" name="Slide Number Placeholder 6"/>
          <p:cNvSpPr txBox="1">
            <a:spLocks/>
          </p:cNvSpPr>
          <p:nvPr userDrawn="1"/>
        </p:nvSpPr>
        <p:spPr bwMode="auto">
          <a:xfrm>
            <a:off x="6553200" y="6472239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ea typeface="+mn-ea"/>
              <a:cs typeface="Arial" charset="0"/>
            </a:endParaRPr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80646" y="6467476"/>
            <a:ext cx="4935415" cy="365125"/>
          </a:xfrm>
          <a:prstGeom prst="rect">
            <a:avLst/>
          </a:prstGeom>
        </p:spPr>
        <p:txBody>
          <a:bodyPr anchor="ctr"/>
          <a:lstStyle/>
          <a:p>
            <a:endParaRPr lang="ka-GE" sz="12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FD93-0E3D-4D39-8122-C480FA8B36AB}" type="datetimeFigureOut">
              <a:rPr lang="en-US" smtClean="0"/>
              <a:pPr/>
              <a:t>26/01/2016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4D36-0DF3-407B-8DB9-0BD023908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7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907704" y="2290192"/>
            <a:ext cx="5255096" cy="1066800"/>
          </a:xfrm>
        </p:spPr>
        <p:txBody>
          <a:bodyPr/>
          <a:lstStyle/>
          <a:p>
            <a:r>
              <a:rPr lang="ka-GE" b="1" dirty="0" smtClean="0"/>
              <a:t>პროფესიული სასწავლებლით სტუდენტების კმაყოფილების კვლევა</a:t>
            </a:r>
            <a:endParaRPr lang="en-US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411760" y="4746972"/>
            <a:ext cx="4680520" cy="9862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200" dirty="0">
                <a:latin typeface="Sylfaen" pitchFamily="18" charset="0"/>
              </a:rPr>
              <a:t>მომზადებულია ეისითის მიერ </a:t>
            </a:r>
          </a:p>
          <a:p>
            <a:pPr algn="ctr"/>
            <a:r>
              <a:rPr lang="ka-GE" sz="1200" dirty="0">
                <a:latin typeface="Sylfaen" pitchFamily="18" charset="0"/>
              </a:rPr>
              <a:t>გაეროს განვითარების პროგრამის დაკვეთით </a:t>
            </a:r>
            <a:endParaRPr lang="en-US" sz="1200" dirty="0">
              <a:latin typeface="Sylfae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 </a:t>
            </a:r>
            <a:endParaRPr lang="en-US" sz="1200" dirty="0" smtClean="0">
              <a:solidFill>
                <a:srgbClr val="000000"/>
              </a:solidFill>
              <a:latin typeface="Sylfae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დეკემბერი</a:t>
            </a:r>
            <a:r>
              <a:rPr lang="en-US" sz="1200" dirty="0" smtClean="0">
                <a:solidFill>
                  <a:srgbClr val="000000"/>
                </a:solidFill>
                <a:latin typeface="Sylfaen" pitchFamily="18" charset="0"/>
              </a:rPr>
              <a:t>,</a:t>
            </a: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Sylfaen" pitchFamily="18" charset="0"/>
              </a:rPr>
              <a:t> </a:t>
            </a:r>
            <a:r>
              <a:rPr kumimoji="0" lang="ka-G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201</a:t>
            </a: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5</a:t>
            </a:r>
            <a:r>
              <a:rPr kumimoji="0" lang="ka-G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lfae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თბილისი, საქართველო</a:t>
            </a:r>
            <a:endParaRPr kumimoji="0" lang="ka-GE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lfaen" pitchFamily="18" charset="0"/>
            </a:endParaRPr>
          </a:p>
        </p:txBody>
      </p:sp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2051720" y="3687688"/>
            <a:ext cx="5255096" cy="1066800"/>
          </a:xfrm>
        </p:spPr>
        <p:txBody>
          <a:bodyPr/>
          <a:lstStyle/>
          <a:p>
            <a:r>
              <a:rPr lang="ka-GE" b="1" dirty="0" smtClean="0"/>
              <a:t>საბოლოო ანგარიში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052" y="736556"/>
            <a:ext cx="914400" cy="1222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984776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 smtClean="0"/>
              <a:t>ზოგადი დამოკიდებულებები პროფესიული სასწავლებლის მიმართ (2)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94411"/>
              </p:ext>
            </p:extLst>
          </p:nvPr>
        </p:nvGraphicFramePr>
        <p:xfrm>
          <a:off x="467545" y="836712"/>
          <a:ext cx="8136903" cy="403244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896543"/>
                <a:gridCol w="648072"/>
                <a:gridCol w="648072"/>
                <a:gridCol w="648072"/>
                <a:gridCol w="648072"/>
                <a:gridCol w="648072"/>
              </a:tblGrid>
              <a:tr h="1522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სრულიად არ 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არ 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სრულიად 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u="none" strike="noStrike" dirty="0" smtClean="0">
                          <a:effectLst/>
                        </a:rPr>
                        <a:t>არ ვიცი</a:t>
                      </a:r>
                      <a:endParaRPr lang="ka-G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627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 სასწავლებელში ჩარიცხვისას რეგისტრაციის პროცესი მარტივია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627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 სასწავლებელში 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ჩაბარება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ადვილია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7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 სასწავლებელში 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სწავლა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ადვილია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627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პროფესიული განათლება პერსპექტიულია მომავალი დასაქმების თვალსაზრისით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605287" y="5524602"/>
            <a:ext cx="4999161" cy="83099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სტუდენტების 82% მიიჩნევს, რომ პროფესიულ </a:t>
            </a:r>
            <a:r>
              <a:rPr lang="ka-GE" sz="1200" dirty="0" smtClean="0"/>
              <a:t>სასწავლებლებში რეგისტრაციის პროცესი მარტივია. </a:t>
            </a:r>
            <a:r>
              <a:rPr lang="ka-GE" sz="1200" dirty="0" smtClean="0"/>
              <a:t>76</a:t>
            </a:r>
            <a:r>
              <a:rPr lang="ka-GE" sz="1200" dirty="0" smtClean="0"/>
              <a:t>%</a:t>
            </a:r>
            <a:r>
              <a:rPr lang="ka-GE" sz="1200" dirty="0" smtClean="0"/>
              <a:t>  კი მიიჩნევს, რომ პროფესიული განათლება </a:t>
            </a:r>
            <a:r>
              <a:rPr lang="ka-GE" sz="1200" dirty="0" smtClean="0"/>
              <a:t>მომავალში დასაქმების თვალსაზრისით </a:t>
            </a:r>
            <a:r>
              <a:rPr lang="ka-GE" sz="1200" dirty="0" smtClean="0"/>
              <a:t>პერსპექტიულია.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654836" y="2418665"/>
            <a:ext cx="1301539" cy="506279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54837" y="4293096"/>
            <a:ext cx="1301538" cy="504056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8792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 smtClean="0"/>
              <a:t>პროფესიული სასწავლებლითა და პროფესიის არჩევანით კმაყოფილება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noProof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7544" y="1196752"/>
            <a:ext cx="38164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 smtClean="0"/>
              <a:t>რამდენად კმაყოფილი ხართ, რომ აირჩიეთ ის პროფესიული სასწავლებელი, სადაც ახლა სწავლობთ</a:t>
            </a:r>
            <a:r>
              <a:rPr lang="ka-GE" sz="1100" dirty="0" smtClean="0">
                <a:latin typeface="Sylfaen" pitchFamily="18" charset="0"/>
              </a:rPr>
              <a:t>?</a:t>
            </a:r>
            <a:endParaRPr lang="en-US" sz="1100" dirty="0">
              <a:latin typeface="Sylfae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0132" y="1628800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62188608"/>
              </p:ext>
            </p:extLst>
          </p:nvPr>
        </p:nvGraphicFramePr>
        <p:xfrm>
          <a:off x="530132" y="1772816"/>
          <a:ext cx="51219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355976" y="1196752"/>
            <a:ext cx="38164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 smtClean="0"/>
              <a:t>რამდენად კმაყოფილი ხართ, რომ აირჩიეთ ის პროფესია, რომელსაც ახლა ეუფლებით?</a:t>
            </a:r>
            <a:endParaRPr lang="en-US" sz="1100" dirty="0">
              <a:latin typeface="Sylfae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18564" y="1628800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53322710"/>
              </p:ext>
            </p:extLst>
          </p:nvPr>
        </p:nvGraphicFramePr>
        <p:xfrm>
          <a:off x="4716016" y="1754851"/>
          <a:ext cx="425789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5868144" y="4077072"/>
            <a:ext cx="2808312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სტუდენტების აბსოლუტური უმრავლესობა კმაყოფილია როგორც არჩეული პროფესიული სასწავლებლით, ისე იმ პროფესიით, რომელსაც ეუფლება.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70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8792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 smtClean="0"/>
              <a:t>პროფესიული </a:t>
            </a:r>
            <a:r>
              <a:rPr lang="ka-GE" dirty="0" smtClean="0"/>
              <a:t>სასწავლებელში ჩაბარების შესახებ  ახლობლისათვის რჩევის მიცემა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noProof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11560" y="980728"/>
            <a:ext cx="38164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 smtClean="0"/>
              <a:t>ურჩევდით თუ არა თქვენს ახლობელს პროფესიულ სასწავლებელში ჩაბარებას?</a:t>
            </a:r>
            <a:endParaRPr lang="en-US" sz="1100" dirty="0">
              <a:latin typeface="Sylfae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11560" y="1411615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462526126"/>
              </p:ext>
            </p:extLst>
          </p:nvPr>
        </p:nvGraphicFramePr>
        <p:xfrm>
          <a:off x="611560" y="1411614"/>
          <a:ext cx="5544616" cy="2521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39952" y="4221088"/>
            <a:ext cx="4619642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ka-GE" sz="1200" dirty="0" smtClean="0"/>
              <a:t>გამოკითხული რესპონდენტების აბსოლუტური უმრავლესობა (97%) მზად არის ახლობელს ურჩიოს იმავე პროფესიულ სასწავლებელში </a:t>
            </a:r>
            <a:r>
              <a:rPr lang="ka-GE" sz="1200" dirty="0" smtClean="0"/>
              <a:t>ჩ</a:t>
            </a:r>
            <a:r>
              <a:rPr lang="ka-GE" sz="1200" dirty="0" smtClean="0"/>
              <a:t>აბარება</a:t>
            </a:r>
            <a:r>
              <a:rPr lang="ka-GE" sz="1200" dirty="0" smtClean="0"/>
              <a:t>, </a:t>
            </a:r>
            <a:r>
              <a:rPr lang="ka-GE" sz="1200" dirty="0" smtClean="0"/>
              <a:t>რომლის სტუდენტიც თავად </a:t>
            </a:r>
            <a:r>
              <a:rPr lang="ka-GE" sz="1200" dirty="0" smtClean="0"/>
              <a:t>არის</a:t>
            </a:r>
            <a:r>
              <a:rPr lang="ka-GE" sz="1200" dirty="0" smtClean="0"/>
              <a:t>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83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2400" y="889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63A4"/>
                </a:solidFill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  </a:t>
            </a:r>
            <a:r>
              <a:rPr lang="ka-GE" b="1" dirty="0" smtClean="0"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წინასიტყვაობა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ylfae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7544" y="1772816"/>
            <a:ext cx="4470078" cy="30049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წინამდებარე დოკუმენტი წარმოადგენს გაეროს განვითარების პროგრამისათვის მომზადებულ სტუდენტების კმაყოფილების კვლევის ანგარიშს. ანგარიში </a:t>
            </a:r>
            <a:r>
              <a:rPr lang="ka-GE" b="0" dirty="0">
                <a:solidFill>
                  <a:sysClr val="windowText" lastClr="000000"/>
                </a:solidFill>
              </a:rPr>
              <a:t>მომზადებულია განათლებისა და მეცნიერების სამინისტროს პროფესიული </a:t>
            </a:r>
            <a:r>
              <a:rPr lang="ka-GE" b="0" dirty="0" smtClean="0">
                <a:solidFill>
                  <a:sysClr val="windowText" lastClr="000000"/>
                </a:solidFill>
              </a:rPr>
              <a:t>დეპარტამენტის მიერ მოწოდებული მონაცემთა ბაზის საფუძველზე. </a:t>
            </a:r>
          </a:p>
          <a:p>
            <a:pPr marL="0" lvl="0" indent="0" algn="just">
              <a:defRPr/>
            </a:pPr>
            <a:endParaRPr lang="ka-GE" b="0" dirty="0">
              <a:solidFill>
                <a:sysClr val="windowText" lastClr="000000"/>
              </a:solidFill>
            </a:endParaRPr>
          </a:p>
          <a:p>
            <a:pPr marL="0" lvl="0" indent="0" algn="just"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ანგარიშში მოცემულია კვლევის მონაცემები ცხრილებისა და გრაფიკების სახით. ცხრილებსა და გრაფიკებს ერთვის მონაცემთა ტექსტური ანალიზი. </a:t>
            </a:r>
          </a:p>
          <a:p>
            <a:pPr marL="0" lvl="0" indent="0" algn="just">
              <a:defRPr/>
            </a:pPr>
            <a:endParaRPr lang="ka-GE" b="0" dirty="0">
              <a:solidFill>
                <a:sysClr val="windowText" lastClr="000000"/>
              </a:solidFill>
            </a:endParaRPr>
          </a:p>
          <a:p>
            <a:pPr marL="0" lvl="0" indent="0" algn="just">
              <a:defRPr/>
            </a:pPr>
            <a:endParaRPr lang="ru-RU" b="0" dirty="0">
              <a:solidFill>
                <a:sysClr val="windowText" lastClr="000000"/>
              </a:solidFill>
            </a:endParaRPr>
          </a:p>
          <a:p>
            <a:pPr marL="185738" marR="0" lvl="0" indent="-185738" algn="just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marR="0" lvl="0" indent="-185738" algn="just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2378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2400" y="889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63A4"/>
                </a:solidFill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  </a:t>
            </a: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კვლევის დიზაინი</a:t>
            </a:r>
            <a:r>
              <a:rPr kumimoji="0" lang="ka-GE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და მეთოდოლოგია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ylfae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1962" y="1000108"/>
            <a:ext cx="3840480" cy="504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ძირითადი მიზანი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პროფესიული საგანმანათებლო დაწესებულებების სტუდენტების კმაყოფილების კვლევა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კვლევის ამოცანები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პროფესიული </a:t>
            </a:r>
            <a:r>
              <a:rPr lang="ka-GE" b="0" dirty="0">
                <a:solidFill>
                  <a:sysClr val="windowText" lastClr="000000"/>
                </a:solidFill>
              </a:rPr>
              <a:t>პროგრამებით კმაყოფილების </a:t>
            </a:r>
            <a:r>
              <a:rPr lang="ka-GE" b="0" dirty="0" smtClean="0">
                <a:solidFill>
                  <a:sysClr val="windowText" lastClr="000000"/>
                </a:solidFill>
              </a:rPr>
              <a:t>შეფასება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სასწავლო პროცესით კმაყოფილების შეფასება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პროფესიული სასწავლებლის მასწავლებლებით კმაყოფილების შეფასება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პროფესიული სასწავლებლის ინფრატრუქტურით კმაყოფილების შეფასება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პროფესიული სასწავლებელთან ურთიერთობის გზების შეფასება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დამოკიდებულება პროფესიული სასწავლებლების მიმართ</a:t>
            </a:r>
          </a:p>
          <a:p>
            <a:pPr marL="185738" indent="-185738" eaLnBrk="0" hangingPunct="0">
              <a:lnSpc>
                <a:spcPct val="150000"/>
              </a:lnSpc>
              <a:buFont typeface="Wingdings" pitchFamily="2" charset="2"/>
              <a:buChar char="ð"/>
              <a:defRPr/>
            </a:pPr>
            <a:endParaRPr lang="ka-GE" dirty="0" smtClean="0">
              <a:solidFill>
                <a:sysClr val="windowText" lastClr="000000"/>
              </a:solidFill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კვლევის ჩატარების ვადები/თარიღი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lvl="0" indent="0"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2015 წლის დეკემბერი</a:t>
            </a:r>
          </a:p>
          <a:p>
            <a:pPr marL="0" lvl="0" indent="0">
              <a:defRPr/>
            </a:pPr>
            <a:endParaRPr lang="ru-RU" b="0" dirty="0">
              <a:solidFill>
                <a:sysClr val="windowText" lastClr="000000"/>
              </a:solidFill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28800" y="1000108"/>
            <a:ext cx="3835688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5738" marR="0" lvl="0" indent="-185738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lfaen" pitchFamily="18" charset="0"/>
                <a:cs typeface="Arial" pitchFamily="34" charset="0"/>
              </a:rPr>
              <a:t>კვლევის არეალი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საქართველო</a:t>
            </a:r>
          </a:p>
          <a:p>
            <a:pPr lvl="0">
              <a:spcBef>
                <a:spcPct val="20000"/>
              </a:spcBef>
              <a:defRPr/>
            </a:pPr>
            <a:endParaRPr kumimoji="0" lang="ka-GE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lfaen" pitchFamily="18" charset="0"/>
                <a:cs typeface="Arial" pitchFamily="34" charset="0"/>
              </a:rPr>
              <a:t>კვლევის ტექნიკა</a:t>
            </a:r>
          </a:p>
          <a:p>
            <a:pPr lvl="0">
              <a:spcBef>
                <a:spcPct val="20000"/>
              </a:spcBef>
              <a:defRPr/>
            </a:pP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თვით-ადმინისტრირებადი ინტერვიუ</a:t>
            </a:r>
            <a:endParaRPr lang="ru-RU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lfaen" pitchFamily="18" charset="0"/>
                <a:cs typeface="Arial" pitchFamily="34" charset="0"/>
              </a:rPr>
              <a:t>სამიზნე სეგმენტი</a:t>
            </a:r>
          </a:p>
          <a:p>
            <a:pPr lvl="0">
              <a:spcBef>
                <a:spcPct val="20000"/>
              </a:spcBef>
              <a:defRPr/>
            </a:pPr>
            <a:endParaRPr lang="ka-GE" sz="7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სახელმწიფო პროფესიულ საგანმანათლებლო დაწესებულების სტუდენტები</a:t>
            </a:r>
            <a:endParaRPr lang="ru-RU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lfaen" pitchFamily="18" charset="0"/>
                <a:cs typeface="Arial" pitchFamily="34" charset="0"/>
              </a:rPr>
              <a:t>შერჩევის მეთოდი</a:t>
            </a:r>
          </a:p>
          <a:p>
            <a:pPr lvl="0">
              <a:spcBef>
                <a:spcPct val="20000"/>
              </a:spcBef>
              <a:defRPr/>
            </a:pPr>
            <a:endParaRPr lang="ka-GE" sz="4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ერთ-საფეხურიანი კლასტერული შერჩევა წინასწარი სტრატიფიკაციით</a:t>
            </a:r>
            <a:endParaRPr lang="ru-RU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lfaen" pitchFamily="18" charset="0"/>
                <a:cs typeface="Arial" pitchFamily="34" charset="0"/>
              </a:rPr>
              <a:t>შერჩევის ზომა</a:t>
            </a:r>
          </a:p>
          <a:p>
            <a:pPr lvl="0">
              <a:spcBef>
                <a:spcPct val="20000"/>
              </a:spcBef>
              <a:defRPr/>
            </a:pPr>
            <a:endParaRPr lang="ka-GE" sz="1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სახელმწიფო </a:t>
            </a: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პროფესიული </a:t>
            </a: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სასწავლებლების </a:t>
            </a:r>
            <a:r>
              <a:rPr lang="ka-GE" sz="1200" dirty="0">
                <a:solidFill>
                  <a:sysClr val="windowText" lastClr="000000"/>
                </a:solidFill>
                <a:latin typeface="Sylfaen" pitchFamily="18" charset="0"/>
              </a:rPr>
              <a:t>2244 სტუდენტს </a:t>
            </a:r>
            <a:endParaRPr lang="ka-GE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ka-GE" sz="1200" b="1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60" y="260648"/>
            <a:ext cx="6653728" cy="411162"/>
          </a:xfrm>
          <a:noFill/>
        </p:spPr>
        <p:txBody>
          <a:bodyPr>
            <a:normAutofit/>
          </a:bodyPr>
          <a:lstStyle/>
          <a:p>
            <a:r>
              <a:rPr lang="ka-GE" dirty="0" smtClean="0"/>
              <a:t>პროფესიული სასწავლებლების პროგრამების </a:t>
            </a:r>
            <a:r>
              <a:rPr lang="ka-GE" dirty="0" smtClean="0"/>
              <a:t>შეფასება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1560" y="6112400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3728" y="5851934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280845"/>
              </p:ext>
            </p:extLst>
          </p:nvPr>
        </p:nvGraphicFramePr>
        <p:xfrm>
          <a:off x="510560" y="843093"/>
          <a:ext cx="8084634" cy="438911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717624"/>
                <a:gridCol w="473402"/>
                <a:gridCol w="473402"/>
                <a:gridCol w="473402"/>
                <a:gridCol w="473402"/>
                <a:gridCol w="473402"/>
              </a:tblGrid>
              <a:tr h="1316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სრულიად არ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არ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სრულიად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არ ვიცი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406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სასწავლო პროგრამაში შემავალი საგნები შეესაბამება იმ პროფესიას, რომელსაც ვეუფლები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6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სასწავლო პროგრამის ლიტერატურა და სხვა სასწავლო მასალები კარგად არის შერჩეული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</a:tr>
              <a:tr h="519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პროგრამის სასწავლო მასალა ხელმისაწვდომია სასწავლებლის ბაზაზე (არის ბიბლიოთეკა ან გვაწვდიან მასწავლებლები ბეჭდური ან ელექტრონული სახით)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პროგრამის სასწავლო მასალა მრავალფეროვანია (ხელმისაწვდომია დამხმარე მასალები ელექტრონული ან ბეჭდური სახით)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</a:tr>
              <a:tr h="406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პროგრამის სასწავლო მასალა ხელმისაწვდომია ჩემთვის გასაგებ ენაზე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Sylfaen" panose="010A0502050306030303" pitchFamily="18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6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სასწავლო პროგრამას აქვს საკმარისი პრაქტიკული ელემენტები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Sylfaen" panose="010A0502050306030303" pitchFamily="18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406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პროგრამაზე 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სწავლის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საფასური მისაღებია</a:t>
                      </a: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/ სწავლა უფასოა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Sylfaen" panose="010A0502050306030303" pitchFamily="18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161956" y="4822676"/>
            <a:ext cx="936104" cy="359877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3848" y="5305884"/>
            <a:ext cx="5391346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სტუდენტები პროფესიული სასწავლებლების </a:t>
            </a:r>
            <a:r>
              <a:rPr lang="ka-GE" sz="1200" dirty="0" smtClean="0"/>
              <a:t>პროგრამებს </a:t>
            </a:r>
            <a:r>
              <a:rPr lang="ka-GE" sz="1200" dirty="0" smtClean="0"/>
              <a:t>საკმაოდ მაღალ შეფასებას აძლევენ. </a:t>
            </a:r>
            <a:r>
              <a:rPr lang="ka-GE" sz="1200" dirty="0" smtClean="0"/>
              <a:t>განსაკუთრებით მაღალი შეფასებით  გამოირჩევა ისეთი პარამეტრები, როგორებიც არის პროგრამის სასწავლო მასალის ხელმისწვდომობა სტუდენტისთვის გასაგებ ენაზე (</a:t>
            </a:r>
            <a:r>
              <a:rPr lang="ka-GE" sz="1200" dirty="0" smtClean="0"/>
              <a:t>9</a:t>
            </a:r>
            <a:r>
              <a:rPr lang="en-US" sz="1200" dirty="0"/>
              <a:t>7</a:t>
            </a:r>
            <a:r>
              <a:rPr lang="ka-GE" sz="1200" dirty="0" smtClean="0"/>
              <a:t>%) </a:t>
            </a:r>
            <a:r>
              <a:rPr lang="ka-GE" sz="1200" dirty="0" smtClean="0"/>
              <a:t>და  პროგრამაზე სწავლის საფასური (97%).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61956" y="4033249"/>
            <a:ext cx="936104" cy="343237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653728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 smtClean="0"/>
              <a:t>პროფესიულ საგანმანთლებლო დაწესებულებებში  სასწავლო პროცესის </a:t>
            </a:r>
            <a:r>
              <a:rPr lang="ka-GE" dirty="0" smtClean="0"/>
              <a:t>შეფასება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723078"/>
              </p:ext>
            </p:extLst>
          </p:nvPr>
        </p:nvGraphicFramePr>
        <p:xfrm>
          <a:off x="467543" y="836712"/>
          <a:ext cx="8136907" cy="404932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068312"/>
                <a:gridCol w="613719"/>
                <a:gridCol w="613719"/>
                <a:gridCol w="613719"/>
                <a:gridCol w="613719"/>
                <a:gridCol w="613719"/>
              </a:tblGrid>
              <a:tr h="1042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სრულიად არ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არ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სრულიად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არ ვიცი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429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1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ჩემთვის მისაღებია ის მეთოდები, რომელიც გამოიყენება სასწავლო პროცესში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50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ჩემი ცოდნის შეფასება (ნიშნების, ქულების დაწერა) ხდება სამართლიანად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Sylfaen" panose="010A0502050306030303" pitchFamily="18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42950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პროგრამის ხანგრძოვობა საკმარისია</a:t>
                      </a:r>
                      <a:r>
                        <a:rPr lang="ka-GE" sz="1100" baseline="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r>
                        <a:rPr lang="ka-GE" sz="11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პროფესიის დაუფლებისთვის 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1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ვისურვებდი უცხო ენის უკეთ სწავლებას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42950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სასწავლო პროცესი 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ინტერაქტიულია (ლექციაზე ხდება მოსაზრებების</a:t>
                      </a:r>
                      <a:r>
                        <a:rPr lang="ka-G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გაცვლა და აქტიური კომუნიკაცია ლექტორებსა და სტუდენტებს შორის)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Sylfaen" panose="010A0502050306030303" pitchFamily="18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50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წლის განმავლობაში საკმარისი რაოდენობის სტუდენტური 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ღონისძიებები იმართება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Sylfaen" panose="010A0502050306030303" pitchFamily="18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4295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ვისურვებდი უფრო მეტ პრაქტიკულ მეცადინეობას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Sylfaen" panose="010A0502050306030303" pitchFamily="18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Sylfaen" panose="010A0502050306030303" pitchFamily="18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804248" y="2293751"/>
            <a:ext cx="1152128" cy="432048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3848" y="4996333"/>
            <a:ext cx="5400600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ზოგადად </a:t>
            </a:r>
            <a:r>
              <a:rPr lang="ka-GE" sz="1200" dirty="0" smtClean="0"/>
              <a:t>სასწავლო </a:t>
            </a:r>
            <a:r>
              <a:rPr lang="ka-GE" sz="1200" dirty="0" smtClean="0"/>
              <a:t>პროცესი სტუდენტების მიერ </a:t>
            </a:r>
            <a:r>
              <a:rPr lang="ka-GE" sz="1200" dirty="0" smtClean="0"/>
              <a:t>დადებითად ფასდება. </a:t>
            </a:r>
            <a:r>
              <a:rPr lang="ka-GE" sz="1200" dirty="0"/>
              <a:t> </a:t>
            </a:r>
            <a:r>
              <a:rPr lang="ka-GE" sz="1200" dirty="0" smtClean="0"/>
              <a:t>სტუდენტების 96% აღნიშნავს, რომ მათი ცოდნის შეფასება სამართლიანად ხდება. ხოლო 95% - მიიჩნევს რომ</a:t>
            </a:r>
            <a:r>
              <a:rPr lang="ka-GE" sz="1200" dirty="0" smtClean="0"/>
              <a:t> სასწავლო </a:t>
            </a:r>
            <a:r>
              <a:rPr lang="ka-GE" sz="1200" dirty="0" smtClean="0"/>
              <a:t>პროცესის </a:t>
            </a:r>
            <a:r>
              <a:rPr lang="ka-GE" sz="1200" dirty="0" smtClean="0"/>
              <a:t>ინტერაქტიულია. </a:t>
            </a:r>
            <a:r>
              <a:rPr lang="ka-GE" sz="1200" dirty="0" smtClean="0"/>
              <a:t>აღმოჩნდა, რომ სტუდენტები ყველაზე მეტად სტუდენტური ღონისძიებების ნაკლებობას უჩივიან  - მათი 36%  არ ეთანხმება, რომ წლის განმავლობაში </a:t>
            </a:r>
            <a:r>
              <a:rPr lang="ka-GE" sz="1200" dirty="0"/>
              <a:t>მსგავსი ღონისძიებები </a:t>
            </a:r>
            <a:r>
              <a:rPr lang="ka-GE" sz="1200" dirty="0" smtClean="0"/>
              <a:t>საკმარისი რაოდენობით იმართება.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04248" y="3589895"/>
            <a:ext cx="1152128" cy="432048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8104" y="4021943"/>
            <a:ext cx="1296144" cy="432048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653728" cy="411162"/>
          </a:xfrm>
          <a:noFill/>
        </p:spPr>
        <p:txBody>
          <a:bodyPr>
            <a:normAutofit/>
          </a:bodyPr>
          <a:lstStyle/>
          <a:p>
            <a:r>
              <a:rPr lang="ka-GE" dirty="0" smtClean="0"/>
              <a:t>პროფესიული სასწავლებლების მასწავლებლების შეფასება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20841"/>
              </p:ext>
            </p:extLst>
          </p:nvPr>
        </p:nvGraphicFramePr>
        <p:xfrm>
          <a:off x="561832" y="836712"/>
          <a:ext cx="7970610" cy="373933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964730"/>
                <a:gridCol w="601176"/>
                <a:gridCol w="601176"/>
                <a:gridCol w="601176"/>
                <a:gridCol w="601176"/>
                <a:gridCol w="601176"/>
              </a:tblGrid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სრულიად არ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არ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სრულიად ვეთანხმები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u="none" strike="noStrike" dirty="0">
                          <a:effectLst/>
                        </a:rPr>
                        <a:t>არ ვიცი</a:t>
                      </a:r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39017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მასწავლებლებს აქვთ მაღალი დონის პროფესიული ცოდნა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72%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0.6%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17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მასწავლებლებს აქვთ მაღალი დონის პრაქტიკული გამოცდილება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39017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მასწავლებლები მიუკერძოებლები არიან და მათთვის ყველა სტუდენტი თანაბარია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71%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17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მასწავლებლებს შეუძლიათ მარტივად დაამყარონ კომუნიკაცია სტუდენტებთან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0.6%</a:t>
                      </a:r>
                    </a:p>
                  </a:txBody>
                  <a:tcPr marL="9525" marR="9525" marT="9525" marB="0" anchor="ctr"/>
                </a:tc>
              </a:tr>
              <a:tr h="39017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მასწავლებლები გაწონასწორებულები არიან/ არ ყვებიან ემოციებს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32%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62%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0.8%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17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მასწავლებლები კეთილგანწყობილები არიან სტუდენტების მიმართ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</a:tr>
              <a:tr h="39017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უცხო ენას (ინგლისურ ენას) პროფესიონალი მასწავლებლები მასწავლიან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+mj-lt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+mj-lt"/>
                        </a:rPr>
                        <a:t>64%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03848" y="4810471"/>
            <a:ext cx="5328594" cy="15696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სტუდენტების უმრავლესობა პროფესიული სასწავლებლების მასწავლებლებელთა  სხვადასხვა </a:t>
            </a:r>
            <a:r>
              <a:rPr lang="ka-GE" sz="1200" dirty="0" smtClean="0"/>
              <a:t>კომპტენციას აფასებს, როგორც მაღალს</a:t>
            </a:r>
            <a:r>
              <a:rPr lang="ka-GE" sz="1200" dirty="0" smtClean="0"/>
              <a:t>. ეს დაახლოებით, თანაბრად ეხება ყველა იმ პარამეტრს, რომლებითაც მასწავლებლები ფასდებიან. სხვებთან </a:t>
            </a:r>
            <a:r>
              <a:rPr lang="ka-GE" sz="1200" dirty="0" smtClean="0"/>
              <a:t>შედარებით ოდნავ დაბალი შეფასება  აქვს უცხო ენის (ინგლისური ენის) მასწავლებლების პროფესიონალიზმს</a:t>
            </a:r>
            <a:r>
              <a:rPr lang="en-US" sz="1200" dirty="0" smtClean="0"/>
              <a:t> </a:t>
            </a:r>
            <a:r>
              <a:rPr lang="ka-GE" sz="1200" dirty="0" smtClean="0"/>
              <a:t>და ზოგადად პედაგოგების გაწონასწორებულობას, თუმცა მთლიანობაში ამ დებულებებს, ამ შემთხვევაშიც, ეთანხმება გამოკითხულთა დიდი უმრავლესობა (9</a:t>
            </a:r>
            <a:r>
              <a:rPr lang="en-US" sz="1200" dirty="0" smtClean="0"/>
              <a:t>4</a:t>
            </a:r>
            <a:r>
              <a:rPr lang="ka-GE" sz="1200" dirty="0" smtClean="0"/>
              <a:t>%).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32240" y="4149080"/>
            <a:ext cx="1224136" cy="439793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732240" y="3391542"/>
            <a:ext cx="1224136" cy="432048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653728" cy="411162"/>
          </a:xfrm>
          <a:noFill/>
        </p:spPr>
        <p:txBody>
          <a:bodyPr>
            <a:normAutofit/>
          </a:bodyPr>
          <a:lstStyle/>
          <a:p>
            <a:r>
              <a:rPr lang="ka-GE" dirty="0" smtClean="0"/>
              <a:t>პროფესიული სასწავლებლის ინფრასტრუქტურის შეფასება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467544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66598"/>
              </p:ext>
            </p:extLst>
          </p:nvPr>
        </p:nvGraphicFramePr>
        <p:xfrm>
          <a:off x="467545" y="836712"/>
          <a:ext cx="8136904" cy="403934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400599"/>
                <a:gridCol w="547261"/>
                <a:gridCol w="547261"/>
                <a:gridCol w="547261"/>
                <a:gridCol w="547261"/>
                <a:gridCol w="547261"/>
              </a:tblGrid>
              <a:tr h="936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ძალიან უკმაყოფილო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უკმაყოფილო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კმაყოფილი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ძალიან კმაყოფილი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u="none" strike="noStrike" dirty="0" smtClean="0">
                          <a:effectLst/>
                        </a:rPr>
                        <a:t>არ ვიცი</a:t>
                      </a:r>
                      <a:endParaRPr lang="ka-G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ka-G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სასწავლებლის გეოგრაფიული მდებარეობა (ადვილად მისასვლელი 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ტრანსპორტით/ფეხით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სასწავლებლის შენობის ზოგადი კეთილმოწყობა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აუდიტორიების ზომა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აუდიტორიების ავეჯით/ ინვენტარით უზრუნველყოფა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აუდიტორიის განათება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აუდიტორიის სისუფთავე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ტემპერატურა აუდიტორიაში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სანიტარული კვანძის (ტუალეტის) გამართულობა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სასწავლო ტექნიკური ბაზა (სასწავლო ინვენტარი, ტექნიკა, სახელოსნო, ა.შ.)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75856" y="4996333"/>
            <a:ext cx="5328592" cy="13849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სტუდენტები</a:t>
            </a:r>
            <a:r>
              <a:rPr lang="ka-GE" sz="1200" dirty="0" smtClean="0"/>
              <a:t>, ძირითადად, კმაყოფილები არიან პროფესიული სასწავლებლების ინფრასტრუქტურით. ეს დაახლოებით თანაბრად ეხება როგორც აუდიტორების მოწყობას, ასევე სასწავლო-ტექნიკურ ბაზას და სასწავლებლის მდებარეობს.  ყველაზე დაბალ შეფასებას პროფესიული სასწავლებლების სანიტარული კვანძების გამართულობა და აუდიტორიებში ტემპერატურა იმსახურებს, რომლითაც უკმაყოფილოა ყოველი მეხუთე გამოკითხული.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6948264" y="4221088"/>
            <a:ext cx="1080120" cy="28803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967140" y="3872920"/>
            <a:ext cx="1080120" cy="28803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 smtClean="0"/>
              <a:t>პრობლემების გაზიარება  პროფესიული სასწავლებლის ადმინისტრაციასთან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467544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50720" y="996357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200" dirty="0"/>
              <a:t>რა გზით უზიარებთ ადმინისტაციას თქვენს პრობლემებსა და / ან სურვილებს?</a:t>
            </a:r>
            <a:endParaRPr lang="en-US" sz="1200" dirty="0">
              <a:latin typeface="Sylfae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0132" y="1534145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47068887"/>
              </p:ext>
            </p:extLst>
          </p:nvPr>
        </p:nvGraphicFramePr>
        <p:xfrm>
          <a:off x="744446" y="1772815"/>
          <a:ext cx="4115586" cy="417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/>
          <p:cNvSpPr/>
          <p:nvPr/>
        </p:nvSpPr>
        <p:spPr>
          <a:xfrm>
            <a:off x="5076056" y="3672314"/>
            <a:ext cx="3528516" cy="21236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გამოკითხული </a:t>
            </a:r>
            <a:r>
              <a:rPr lang="ka-GE" sz="1200" dirty="0"/>
              <a:t>სტუდენტების თითქმის ნახევარი აცხადებს, რომ მათ სასწავლებლებში იმართება ხოლმე შეხვედრები ადმინისტრაციასა და სტუდენტებს შორის, სადაც მათ საშუალება აქვთ </a:t>
            </a:r>
            <a:r>
              <a:rPr lang="ka-GE" sz="1200" dirty="0" smtClean="0"/>
              <a:t>გაუზიარონ ადმინისტრაციას პრობლემები/სურვილები </a:t>
            </a:r>
            <a:r>
              <a:rPr lang="ka-GE" sz="1200" dirty="0"/>
              <a:t>(45%). ხოლო ყოველი მეოთხე სტუდენტი (27%) აღნიშნავს, რომ მათ არ აქვთ არანაირი სურვილი ინიციატივა გამოიჩინონ და გაუზიარონ ადმინისტრაციას მათ პრობლემბი ან </a:t>
            </a:r>
            <a:r>
              <a:rPr lang="ka-GE" sz="1200" dirty="0" smtClean="0"/>
              <a:t>სურვილები.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4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8792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 smtClean="0"/>
              <a:t>ზოგადი დამოკიდებულებები პროფესიული სასწავლებლის მიმართ (1)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2520280" cy="214827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სრული შერჩევითი ერთობლიობა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2244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20086"/>
              </p:ext>
            </p:extLst>
          </p:nvPr>
        </p:nvGraphicFramePr>
        <p:xfrm>
          <a:off x="467545" y="836712"/>
          <a:ext cx="8136900" cy="403244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184575"/>
                <a:gridCol w="590465"/>
                <a:gridCol w="590465"/>
                <a:gridCol w="590465"/>
                <a:gridCol w="590465"/>
                <a:gridCol w="590465"/>
              </a:tblGrid>
              <a:tr h="1146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სრულიად არ 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არ 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სრულიად ვეთანხმები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u="none" strike="noStrike" dirty="0" smtClean="0">
                          <a:effectLst/>
                        </a:rPr>
                        <a:t>არ ვიცი</a:t>
                      </a:r>
                      <a:endParaRPr lang="ka-GE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41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 სასწავლებელში სწავლა 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პრესტიჟულია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პროფესიული განათლების სისტემა ამზადებს</a:t>
                      </a: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პროფესიონალებს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</a:tr>
              <a:tr h="41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პროფესიული სასწავლებელის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კურსდამთავრებულს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დასაქმების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მაღალი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შანსი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აქვს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 სასწავლებელში სწავლა  არ არის ძვირი /უფასოა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41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პროფესიული განათლების სისტემა 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გამოირჩევა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სწავლების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მაღალი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დონით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 სასწავლებლებს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აქვთ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თანამედროვე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მატერიალურ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ტექნიკური</a:t>
                      </a:r>
                      <a:r>
                        <a:rPr lang="en-GB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ბაზა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412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0" algn="l"/>
                        </a:tabLst>
                      </a:pPr>
                      <a:r>
                        <a:rPr lang="ka-GE" sz="1000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პროფესიულ სასწავლებელში მისაღები ტესტის ჩაბარება ადვილია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923925" y="4883675"/>
            <a:ext cx="4680520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სტუდენტების 93%-ის მიერ პროფესიულ </a:t>
            </a:r>
            <a:r>
              <a:rPr lang="ka-GE" sz="1200" dirty="0" smtClean="0"/>
              <a:t>სასწავლებლებში სწავლა აღქმულია, როგორც </a:t>
            </a:r>
            <a:r>
              <a:rPr lang="ka-GE" sz="1200" dirty="0" smtClean="0"/>
              <a:t>ხელმისაწვდომი.  </a:t>
            </a:r>
            <a:r>
              <a:rPr lang="ka-GE" sz="1200" dirty="0" smtClean="0"/>
              <a:t>97% მიიჩნევს, რომ პროფესიული განათლების სისტემა პროფესიონალებს ამზადებს, ხოლო 93% აცხადებს, რომ</a:t>
            </a:r>
            <a:r>
              <a:rPr lang="ka-GE" sz="1200" dirty="0" smtClean="0"/>
              <a:t>  პროფესიული განათლების სისტემა </a:t>
            </a:r>
            <a:r>
              <a:rPr lang="ka-GE" sz="1200" dirty="0" smtClean="0"/>
              <a:t>გამოირჩევა </a:t>
            </a:r>
            <a:r>
              <a:rPr lang="ka-GE" sz="1200" dirty="0" smtClean="0"/>
              <a:t> სწავლების მაღალი </a:t>
            </a:r>
            <a:r>
              <a:rPr lang="ka-GE" sz="1200" dirty="0" smtClean="0"/>
              <a:t>დონით.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05364" y="2420888"/>
            <a:ext cx="1224136" cy="396043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04248" y="3212975"/>
            <a:ext cx="1224136" cy="432047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4900" y="3646134"/>
            <a:ext cx="1224136" cy="39493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T">
  <a:themeElements>
    <a:clrScheme name="ACT Research">
      <a:dk1>
        <a:sysClr val="windowText" lastClr="000000"/>
      </a:dk1>
      <a:lt1>
        <a:sysClr val="window" lastClr="FFFFFF"/>
      </a:lt1>
      <a:dk2>
        <a:srgbClr val="1F497D"/>
      </a:dk2>
      <a:lt2>
        <a:srgbClr val="C0504D"/>
      </a:lt2>
      <a:accent1>
        <a:srgbClr val="800000"/>
      </a:accent1>
      <a:accent2>
        <a:srgbClr val="E31F26"/>
      </a:accent2>
      <a:accent3>
        <a:srgbClr val="81C143"/>
      </a:accent3>
      <a:accent4>
        <a:srgbClr val="7F7F7F"/>
      </a:accent4>
      <a:accent5>
        <a:srgbClr val="4BACC6"/>
      </a:accent5>
      <a:accent6>
        <a:srgbClr val="D9969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31704</TotalTime>
  <Words>1402</Words>
  <Application>Microsoft Office PowerPoint</Application>
  <PresentationFormat>On-screen Show (4:3)</PresentationFormat>
  <Paragraphs>374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BPG Glaho Mix</vt:lpstr>
      <vt:lpstr>Calibri</vt:lpstr>
      <vt:lpstr>Sylfaen</vt:lpstr>
      <vt:lpstr>Times New Roman</vt:lpstr>
      <vt:lpstr>Wingdings</vt:lpstr>
      <vt:lpstr>ACT</vt:lpstr>
      <vt:lpstr>PowerPoint Presentation</vt:lpstr>
      <vt:lpstr>PowerPoint Presentation</vt:lpstr>
      <vt:lpstr>PowerPoint Presentation</vt:lpstr>
      <vt:lpstr>პროფესიული სასწავლებლების პროგრამების შეფასება</vt:lpstr>
      <vt:lpstr>პროფესიულ საგანმანთლებლო დაწესებულებებში  სასწავლო პროცესის შეფასება</vt:lpstr>
      <vt:lpstr>პროფესიული სასწავლებლების მასწავლებლების შეფასება</vt:lpstr>
      <vt:lpstr>პროფესიული სასწავლებლის ინფრასტრუქტურის შეფასება</vt:lpstr>
      <vt:lpstr>პრობლემების გაზიარება  პროფესიული სასწავლებლის ადმინისტრაციასთან</vt:lpstr>
      <vt:lpstr>ზოგადი დამოკიდებულებები პროფესიული სასწავლებლის მიმართ (1)</vt:lpstr>
      <vt:lpstr>ზოგადი დამოკიდებულებები პროფესიული სასწავლებლის მიმართ (2)</vt:lpstr>
      <vt:lpstr>პროფესიული სასწავლებლითა და პროფესიის არჩევანით კმაყოფილება</vt:lpstr>
      <vt:lpstr>პროფესიული სასწავლებელში ჩაბარების შესახებ  ახლობლისათვის რჩევის მიცემა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</dc:creator>
  <cp:lastModifiedBy>Khatia Nadaraia</cp:lastModifiedBy>
  <cp:revision>6492</cp:revision>
  <cp:lastPrinted>2014-05-15T13:08:56Z</cp:lastPrinted>
  <dcterms:created xsi:type="dcterms:W3CDTF">2009-12-08T12:42:57Z</dcterms:created>
  <dcterms:modified xsi:type="dcterms:W3CDTF">2016-01-26T15:00:13Z</dcterms:modified>
</cp:coreProperties>
</file>