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1327" r:id="rId2"/>
    <p:sldId id="1371" r:id="rId3"/>
    <p:sldId id="1372" r:id="rId4"/>
    <p:sldId id="1364" r:id="rId5"/>
    <p:sldId id="1349" r:id="rId6"/>
    <p:sldId id="1368" r:id="rId7"/>
    <p:sldId id="1350" r:id="rId8"/>
    <p:sldId id="1363" r:id="rId9"/>
    <p:sldId id="1365" r:id="rId10"/>
    <p:sldId id="1198" r:id="rId11"/>
    <p:sldId id="1351" r:id="rId12"/>
    <p:sldId id="1352" r:id="rId13"/>
    <p:sldId id="1353" r:id="rId14"/>
    <p:sldId id="1354" r:id="rId15"/>
    <p:sldId id="1355" r:id="rId16"/>
    <p:sldId id="1367" r:id="rId17"/>
    <p:sldId id="1356" r:id="rId18"/>
    <p:sldId id="1358" r:id="rId19"/>
    <p:sldId id="1370" r:id="rId20"/>
    <p:sldId id="1366" r:id="rId21"/>
    <p:sldId id="1360" r:id="rId22"/>
    <p:sldId id="1357" r:id="rId23"/>
    <p:sldId id="1369" r:id="rId24"/>
    <p:sldId id="1362" r:id="rId25"/>
    <p:sldId id="1373" r:id="rId26"/>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A4BA9A36-61BE-4748-BDFA-D4A1CB28C5BC}">
          <p14:sldIdLst>
            <p14:sldId id="1327"/>
            <p14:sldId id="1371"/>
            <p14:sldId id="1372"/>
            <p14:sldId id="1364"/>
            <p14:sldId id="1349"/>
            <p14:sldId id="1368"/>
            <p14:sldId id="1350"/>
            <p14:sldId id="1363"/>
            <p14:sldId id="1365"/>
            <p14:sldId id="1198"/>
            <p14:sldId id="1351"/>
            <p14:sldId id="1352"/>
            <p14:sldId id="1353"/>
            <p14:sldId id="1354"/>
            <p14:sldId id="1355"/>
            <p14:sldId id="1367"/>
            <p14:sldId id="1356"/>
            <p14:sldId id="1358"/>
            <p14:sldId id="1370"/>
            <p14:sldId id="1366"/>
            <p14:sldId id="1360"/>
            <p14:sldId id="1357"/>
            <p14:sldId id="1369"/>
            <p14:sldId id="1362"/>
            <p14:sldId id="13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DAA600"/>
    <a:srgbClr val="953735"/>
    <a:srgbClr val="A45C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3" autoAdjust="0"/>
    <p:restoredTop sz="99120" autoAdjust="0"/>
  </p:normalViewPr>
  <p:slideViewPr>
    <p:cSldViewPr>
      <p:cViewPr varScale="1">
        <p:scale>
          <a:sx n="96" d="100"/>
          <a:sy n="96" d="100"/>
        </p:scale>
        <p:origin x="1176" y="84"/>
      </p:cViewPr>
      <p:guideLst>
        <p:guide orient="horz" pos="2160"/>
        <p:guide pos="2880"/>
      </p:guideLst>
    </p:cSldViewPr>
  </p:slideViewPr>
  <p:outlineViewPr>
    <p:cViewPr>
      <p:scale>
        <a:sx n="33" d="100"/>
        <a:sy n="33" d="100"/>
      </p:scale>
      <p:origin x="0" y="738"/>
    </p:cViewPr>
  </p:outlineViewPr>
  <p:notesTextViewPr>
    <p:cViewPr>
      <p:scale>
        <a:sx n="100" d="100"/>
        <a:sy n="100" d="100"/>
      </p:scale>
      <p:origin x="0" y="0"/>
    </p:cViewPr>
  </p:notesTextViewPr>
  <p:sorterViewPr>
    <p:cViewPr>
      <p:scale>
        <a:sx n="125" d="100"/>
        <a:sy n="125" d="100"/>
      </p:scale>
      <p:origin x="0" y="13566"/>
    </p:cViewPr>
  </p:sorterViewPr>
  <p:notesViewPr>
    <p:cSldViewPr>
      <p:cViewPr varScale="1">
        <p:scale>
          <a:sx n="51" d="100"/>
          <a:sy n="51" d="100"/>
        </p:scale>
        <p:origin x="-2820" y="-96"/>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spPr>
            <a:solidFill>
              <a:schemeClr val="bg1">
                <a:lumMod val="50000"/>
              </a:schemeClr>
            </a:solidFill>
          </c:spPr>
          <c:explosion val="25"/>
          <c:dPt>
            <c:idx val="0"/>
            <c:bubble3D val="0"/>
            <c:spPr>
              <a:solidFill>
                <a:srgbClr val="C00000"/>
              </a:solidFill>
            </c:spPr>
          </c:dPt>
          <c:dPt>
            <c:idx val="2"/>
            <c:bubble3D val="0"/>
            <c:spPr>
              <a:solidFill>
                <a:schemeClr val="bg1">
                  <a:lumMod val="95000"/>
                </a:schemeClr>
              </a:solidFill>
            </c:spPr>
          </c:dPt>
          <c:dLbls>
            <c:dLbl>
              <c:idx val="0"/>
              <c:layout>
                <c:manualLayout>
                  <c:x val="2.1151392469890291E-2"/>
                  <c:y val="-2.0147895143677458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8492085128739452E-2"/>
                  <c:y val="-4.473394824666880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0.67000000000000015</c:v>
                </c:pt>
                <c:pt idx="1">
                  <c:v>0.2960000000000001</c:v>
                </c:pt>
                <c:pt idx="2">
                  <c:v>3.500000000000001E-2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91"/>
          <c:y val="0.8247347457731099"/>
          <c:w val="0.52117291526860454"/>
          <c:h val="0.1637390800225762"/>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უფრო არ იცავენ </c:v>
                </c:pt>
                <c:pt idx="1">
                  <c:v>გარკვეულად  იცავენ</c:v>
                </c:pt>
                <c:pt idx="2">
                  <c:v>იცავენ</c:v>
                </c:pt>
                <c:pt idx="3">
                  <c:v>არ ვიცი</c:v>
                </c:pt>
                <c:pt idx="4">
                  <c:v>N/A</c:v>
                </c:pt>
              </c:strCache>
            </c:strRef>
          </c:cat>
          <c:val>
            <c:numRef>
              <c:f>Sheet1!$B$2:$B$6</c:f>
              <c:numCache>
                <c:formatCode>0%</c:formatCode>
                <c:ptCount val="5"/>
                <c:pt idx="0">
                  <c:v>3.0000000000000002E-2</c:v>
                </c:pt>
                <c:pt idx="1">
                  <c:v>0.191</c:v>
                </c:pt>
                <c:pt idx="2">
                  <c:v>0.56499999999999995</c:v>
                </c:pt>
                <c:pt idx="3">
                  <c:v>0.13</c:v>
                </c:pt>
                <c:pt idx="4">
                  <c:v>8.3000000000000018E-2</c:v>
                </c:pt>
              </c:numCache>
            </c:numRef>
          </c:val>
        </c:ser>
        <c:dLbls>
          <c:showLegendKey val="0"/>
          <c:showVal val="0"/>
          <c:showCatName val="0"/>
          <c:showSerName val="0"/>
          <c:showPercent val="0"/>
          <c:showBubbleSize val="0"/>
        </c:dLbls>
        <c:gapWidth val="150"/>
        <c:axId val="223885984"/>
        <c:axId val="223886376"/>
      </c:barChart>
      <c:catAx>
        <c:axId val="223885984"/>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3886376"/>
        <c:crosses val="autoZero"/>
        <c:auto val="1"/>
        <c:lblAlgn val="ctr"/>
        <c:lblOffset val="100"/>
        <c:noMultiLvlLbl val="0"/>
      </c:catAx>
      <c:valAx>
        <c:axId val="223886376"/>
        <c:scaling>
          <c:orientation val="minMax"/>
        </c:scaling>
        <c:delete val="1"/>
        <c:axPos val="t"/>
        <c:numFmt formatCode="0%" sourceLinked="1"/>
        <c:majorTickMark val="out"/>
        <c:minorTickMark val="none"/>
        <c:tickLblPos val="nextTo"/>
        <c:crossAx val="2238859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დაბალი მოტივაცია აქვთ</c:v>
                </c:pt>
                <c:pt idx="1">
                  <c:v>საშუალოდ არიან მოტივირებული</c:v>
                </c:pt>
                <c:pt idx="2">
                  <c:v>მაღალი მოტივაცია აქვთ</c:v>
                </c:pt>
                <c:pt idx="3">
                  <c:v>არ ვიცი</c:v>
                </c:pt>
                <c:pt idx="4">
                  <c:v>N/A</c:v>
                </c:pt>
              </c:strCache>
            </c:strRef>
          </c:cat>
          <c:val>
            <c:numRef>
              <c:f>Sheet1!$B$2:$B$6</c:f>
              <c:numCache>
                <c:formatCode>0%</c:formatCode>
                <c:ptCount val="5"/>
                <c:pt idx="0">
                  <c:v>5.2000000000000018E-2</c:v>
                </c:pt>
                <c:pt idx="1">
                  <c:v>0.37400000000000005</c:v>
                </c:pt>
                <c:pt idx="2">
                  <c:v>0.34300000000000003</c:v>
                </c:pt>
                <c:pt idx="3">
                  <c:v>5.7000000000000009E-2</c:v>
                </c:pt>
                <c:pt idx="4">
                  <c:v>0.17400000000000002</c:v>
                </c:pt>
              </c:numCache>
            </c:numRef>
          </c:val>
        </c:ser>
        <c:dLbls>
          <c:showLegendKey val="0"/>
          <c:showVal val="0"/>
          <c:showCatName val="0"/>
          <c:showSerName val="0"/>
          <c:showPercent val="0"/>
          <c:showBubbleSize val="0"/>
        </c:dLbls>
        <c:gapWidth val="150"/>
        <c:axId val="223887160"/>
        <c:axId val="223887552"/>
      </c:barChart>
      <c:catAx>
        <c:axId val="223887160"/>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3887552"/>
        <c:crosses val="autoZero"/>
        <c:auto val="1"/>
        <c:lblAlgn val="ctr"/>
        <c:lblOffset val="100"/>
        <c:noMultiLvlLbl val="0"/>
      </c:catAx>
      <c:valAx>
        <c:axId val="223887552"/>
        <c:scaling>
          <c:orientation val="minMax"/>
        </c:scaling>
        <c:delete val="1"/>
        <c:axPos val="t"/>
        <c:numFmt formatCode="0%" sourceLinked="1"/>
        <c:majorTickMark val="out"/>
        <c:minorTickMark val="none"/>
        <c:tickLblPos val="nextTo"/>
        <c:crossAx val="2238871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002124959511553"/>
          <c:y val="1.1611245474149596E-2"/>
          <c:w val="0.4506036887920121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პროფესიული დიპლომის ფლობა მიუთითებს მაღალ კვალიფიკაციაზე, თუ სასწავლებელი კერძოა </c:v>
                </c:pt>
                <c:pt idx="1">
                  <c:v>პროფესიული დიპლომის ფლობა მიუთითებს მაღალ კვალიფიკაციაზე, თუ სასწავლებელი სახელმწიფოა/საჯაროა</c:v>
                </c:pt>
                <c:pt idx="2">
                  <c:v>პროფესიული დიპლომის ფლობა მიუთითებს კურსდამთავრებულის მაღალ კვალიფიკაციაზე მიუხედავად იმისა კერძოა თუ სახელმწიფო/საჯარო სასწავლებელი </c:v>
                </c:pt>
                <c:pt idx="3">
                  <c:v>პროფესიული დიპლომის ფლობა არ მეტყველებს კვალიფიკაციაზე </c:v>
                </c:pt>
                <c:pt idx="4">
                  <c:v>არ ვიცი</c:v>
                </c:pt>
              </c:strCache>
            </c:strRef>
          </c:cat>
          <c:val>
            <c:numRef>
              <c:f>Sheet1!$B$2:$B$6</c:f>
              <c:numCache>
                <c:formatCode>0%</c:formatCode>
                <c:ptCount val="5"/>
                <c:pt idx="0">
                  <c:v>0.34800000000000003</c:v>
                </c:pt>
                <c:pt idx="1">
                  <c:v>0.27800000000000002</c:v>
                </c:pt>
                <c:pt idx="2">
                  <c:v>4.3000000000000003E-2</c:v>
                </c:pt>
                <c:pt idx="3">
                  <c:v>9.0000000000000028E-3</c:v>
                </c:pt>
                <c:pt idx="4">
                  <c:v>7.0000000000000021E-2</c:v>
                </c:pt>
              </c:numCache>
            </c:numRef>
          </c:val>
        </c:ser>
        <c:dLbls>
          <c:showLegendKey val="0"/>
          <c:showVal val="0"/>
          <c:showCatName val="0"/>
          <c:showSerName val="0"/>
          <c:showPercent val="0"/>
          <c:showBubbleSize val="0"/>
        </c:dLbls>
        <c:gapWidth val="150"/>
        <c:axId val="223647688"/>
        <c:axId val="223648080"/>
      </c:barChart>
      <c:catAx>
        <c:axId val="223647688"/>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3648080"/>
        <c:crosses val="autoZero"/>
        <c:auto val="1"/>
        <c:lblAlgn val="ctr"/>
        <c:lblOffset val="100"/>
        <c:noMultiLvlLbl val="0"/>
      </c:catAx>
      <c:valAx>
        <c:axId val="223648080"/>
        <c:scaling>
          <c:orientation val="minMax"/>
        </c:scaling>
        <c:delete val="1"/>
        <c:axPos val="t"/>
        <c:numFmt formatCode="0%" sourceLinked="1"/>
        <c:majorTickMark val="out"/>
        <c:minorTickMark val="none"/>
        <c:tickLblPos val="nextTo"/>
        <c:crossAx val="2236476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Pt>
            <c:idx val="0"/>
            <c:bubble3D val="0"/>
            <c:spPr>
              <a:solidFill>
                <a:schemeClr val="bg1">
                  <a:lumMod val="50000"/>
                </a:schemeClr>
              </a:solidFill>
            </c:spPr>
          </c:dPt>
          <c:dPt>
            <c:idx val="1"/>
            <c:bubble3D val="0"/>
            <c:spPr>
              <a:solidFill>
                <a:srgbClr val="C00000"/>
              </a:solidFill>
            </c:spPr>
          </c:dPt>
          <c:dPt>
            <c:idx val="2"/>
            <c:bubble3D val="0"/>
            <c:spPr>
              <a:solidFill>
                <a:schemeClr val="bg1">
                  <a:lumMod val="85000"/>
                </a:schemeClr>
              </a:solidFill>
            </c:spPr>
          </c:dPt>
          <c:dLbls>
            <c:dLbl>
              <c:idx val="0"/>
              <c:layout>
                <c:manualLayout>
                  <c:x val="-9.6813231141589351E-2"/>
                  <c:y val="-0.18897532839367073"/>
                </c:manualLayout>
              </c:layout>
              <c:spPr/>
              <c:txPr>
                <a:bodyPr/>
                <a:lstStyle/>
                <a:p>
                  <a:pPr>
                    <a:defRPr sz="1000">
                      <a:solidFill>
                        <a:schemeClr val="bg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dLbl>
              <c:idx val="1"/>
              <c:layout>
                <c:manualLayout>
                  <c:x val="2.523300991486381E-2"/>
                  <c:y val="-3.667920444677421E-3"/>
                </c:manualLayout>
              </c:layout>
              <c:spPr/>
              <c:txPr>
                <a:bodyPr/>
                <a:lstStyle/>
                <a:p>
                  <a:pPr>
                    <a:defRPr sz="1000">
                      <a:solidFill>
                        <a:sysClr val="windowText" lastClr="000000"/>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0.83500000000000008</c:v>
                </c:pt>
                <c:pt idx="1">
                  <c:v>0.10900000000000001</c:v>
                </c:pt>
                <c:pt idx="2">
                  <c:v>5.7000000000000009E-2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89"/>
          <c:y val="0.8247347457731099"/>
          <c:w val="0.52117291526860454"/>
          <c:h val="0.16373908002257617"/>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Pt>
            <c:idx val="0"/>
            <c:bubble3D val="0"/>
            <c:spPr>
              <a:solidFill>
                <a:schemeClr val="bg1">
                  <a:lumMod val="50000"/>
                </a:schemeClr>
              </a:solidFill>
            </c:spPr>
          </c:dPt>
          <c:dPt>
            <c:idx val="1"/>
            <c:bubble3D val="0"/>
            <c:spPr>
              <a:solidFill>
                <a:srgbClr val="C00000"/>
              </a:solidFill>
            </c:spPr>
          </c:dPt>
          <c:dPt>
            <c:idx val="2"/>
            <c:bubble3D val="0"/>
            <c:spPr>
              <a:solidFill>
                <a:schemeClr val="bg1">
                  <a:lumMod val="85000"/>
                </a:schemeClr>
              </a:solidFill>
            </c:spPr>
          </c:dPt>
          <c:dLbls>
            <c:dLbl>
              <c:idx val="0"/>
              <c:layout>
                <c:manualLayout>
                  <c:x val="-5.2997813209910691E-2"/>
                  <c:y val="-0.18441243392336001"/>
                </c:manualLayout>
              </c:layout>
              <c:spPr/>
              <c:txPr>
                <a:bodyPr/>
                <a:lstStyle/>
                <a:p>
                  <a:pPr>
                    <a:defRPr sz="1000">
                      <a:solidFill>
                        <a:schemeClr val="bg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dLbl>
              <c:idx val="1"/>
              <c:layout>
                <c:manualLayout>
                  <c:x val="-1.730324196938494E-3"/>
                  <c:y val="5.4575092129150763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2.0524776544022478E-2"/>
                  <c:y val="-5.6748754455558676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0.88700000000000001</c:v>
                </c:pt>
                <c:pt idx="1">
                  <c:v>2.2000000000000006E-2</c:v>
                </c:pt>
                <c:pt idx="2">
                  <c:v>9.2000000000000026E-2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89"/>
          <c:y val="0.8247347457731099"/>
          <c:w val="0.52117291526860454"/>
          <c:h val="0.16373908002257617"/>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202288272246178"/>
          <c:y val="1.1611451191816433E-2"/>
          <c:w val="0.4506036887920121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სრულყოფილად ფლობს პროფესიას - არ სჭირდებათ დამატებითი ტრენინგი</c:v>
                </c:pt>
                <c:pt idx="1">
                  <c:v>კარგად ფლობს პროფესიას - სჭირდებათ ტრენინგი გარკვეული დოზით</c:v>
                </c:pt>
                <c:pt idx="2">
                  <c:v>ცუდად ფლობს პროფესიას - სჭირდებათ ტრენინგი დიდი დოზით </c:v>
                </c:pt>
                <c:pt idx="3">
                  <c:v>არ ვიცი</c:v>
                </c:pt>
              </c:strCache>
            </c:strRef>
          </c:cat>
          <c:val>
            <c:numRef>
              <c:f>Sheet1!$B$2:$B$5</c:f>
              <c:numCache>
                <c:formatCode>0%</c:formatCode>
                <c:ptCount val="4"/>
                <c:pt idx="0">
                  <c:v>7.8000000000000014E-2</c:v>
                </c:pt>
                <c:pt idx="1">
                  <c:v>0.6170000000000001</c:v>
                </c:pt>
                <c:pt idx="2">
                  <c:v>0.20400000000000001</c:v>
                </c:pt>
                <c:pt idx="3">
                  <c:v>0.1</c:v>
                </c:pt>
              </c:numCache>
            </c:numRef>
          </c:val>
        </c:ser>
        <c:dLbls>
          <c:showLegendKey val="0"/>
          <c:showVal val="0"/>
          <c:showCatName val="0"/>
          <c:showSerName val="0"/>
          <c:showPercent val="0"/>
          <c:showBubbleSize val="0"/>
        </c:dLbls>
        <c:gapWidth val="150"/>
        <c:axId val="288936800"/>
        <c:axId val="288937192"/>
      </c:barChart>
      <c:catAx>
        <c:axId val="288936800"/>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88937192"/>
        <c:crosses val="autoZero"/>
        <c:auto val="1"/>
        <c:lblAlgn val="ctr"/>
        <c:lblOffset val="100"/>
        <c:noMultiLvlLbl val="0"/>
      </c:catAx>
      <c:valAx>
        <c:axId val="288937192"/>
        <c:scaling>
          <c:orientation val="minMax"/>
        </c:scaling>
        <c:delete val="1"/>
        <c:axPos val="t"/>
        <c:numFmt formatCode="0%" sourceLinked="1"/>
        <c:majorTickMark val="out"/>
        <c:minorTickMark val="none"/>
        <c:tickLblPos val="nextTo"/>
        <c:crossAx val="2889368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002124959511553"/>
          <c:y val="1.1611245474149596E-2"/>
          <c:w val="0.4506036887920121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ვფიქრობთ გავაგრძელოთ თანამშრომლობა ყველა პარტნიორ სასწავლებელთან და ასევე შევიძინო ახალი პარტნიორები</c:v>
                </c:pt>
                <c:pt idx="1">
                  <c:v>ვფიქრობთ გავაგრძელოთ თანამშრომლობა ყველა პარტნიორ სასწავლებელთან</c:v>
                </c:pt>
                <c:pt idx="2">
                  <c:v>ვფიქრობთ გავაგრძელოთ თანამშრომლობა მხოლოდ პარტნიორ სასწავლებელთა გარკვეულ ნაწილთან</c:v>
                </c:pt>
                <c:pt idx="3">
                  <c:v>ვფიქრობთ შევწყვიტოთ თანამშრომლობა ყველა პარტნიორ სასწავლებელთან</c:v>
                </c:pt>
                <c:pt idx="4">
                  <c:v>არ ვიცი</c:v>
                </c:pt>
                <c:pt idx="5">
                  <c:v>არ ეხება</c:v>
                </c:pt>
              </c:strCache>
            </c:strRef>
          </c:cat>
          <c:val>
            <c:numRef>
              <c:f>Sheet1!$B$2:$B$7</c:f>
              <c:numCache>
                <c:formatCode>0%</c:formatCode>
                <c:ptCount val="6"/>
                <c:pt idx="0">
                  <c:v>0.34800000000000003</c:v>
                </c:pt>
                <c:pt idx="1">
                  <c:v>0.27800000000000002</c:v>
                </c:pt>
                <c:pt idx="2">
                  <c:v>4.3000000000000003E-2</c:v>
                </c:pt>
                <c:pt idx="3">
                  <c:v>9.0000000000000028E-3</c:v>
                </c:pt>
                <c:pt idx="4">
                  <c:v>0.23500000000000001</c:v>
                </c:pt>
                <c:pt idx="5">
                  <c:v>8.7000000000000022E-2</c:v>
                </c:pt>
              </c:numCache>
            </c:numRef>
          </c:val>
        </c:ser>
        <c:dLbls>
          <c:showLegendKey val="0"/>
          <c:showVal val="0"/>
          <c:showCatName val="0"/>
          <c:showSerName val="0"/>
          <c:showPercent val="0"/>
          <c:showBubbleSize val="0"/>
        </c:dLbls>
        <c:gapWidth val="150"/>
        <c:axId val="222324416"/>
        <c:axId val="288937584"/>
      </c:barChart>
      <c:catAx>
        <c:axId val="222324416"/>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88937584"/>
        <c:crosses val="autoZero"/>
        <c:auto val="1"/>
        <c:lblAlgn val="ctr"/>
        <c:lblOffset val="100"/>
        <c:noMultiLvlLbl val="0"/>
      </c:catAx>
      <c:valAx>
        <c:axId val="288937584"/>
        <c:scaling>
          <c:orientation val="minMax"/>
        </c:scaling>
        <c:delete val="1"/>
        <c:axPos val="t"/>
        <c:numFmt formatCode="0%" sourceLinked="1"/>
        <c:majorTickMark val="out"/>
        <c:minorTickMark val="none"/>
        <c:tickLblPos val="nextTo"/>
        <c:crossAx val="2223244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თანამშრომლობას უფრო მეტი სარგებელი მოაქვს ჩვენი კომპანიისთვის </c:v>
                </c:pt>
                <c:pt idx="1">
                  <c:v>თანამშრომლობას უფრო მეტი სარგებელი მოაქვს პროფესიული სასწავლებლისთვის</c:v>
                </c:pt>
                <c:pt idx="2">
                  <c:v>თანამშრომლობას თანაბარი სარგებელი მოაქვს ორივე მხარისთვის</c:v>
                </c:pt>
                <c:pt idx="3">
                  <c:v>არ ვიცი</c:v>
                </c:pt>
                <c:pt idx="4">
                  <c:v>არ ეხება</c:v>
                </c:pt>
              </c:strCache>
            </c:strRef>
          </c:cat>
          <c:val>
            <c:numRef>
              <c:f>Sheet1!$B$2:$B$6</c:f>
              <c:numCache>
                <c:formatCode>0%</c:formatCode>
                <c:ptCount val="5"/>
                <c:pt idx="0">
                  <c:v>1.7000000000000001E-2</c:v>
                </c:pt>
                <c:pt idx="1">
                  <c:v>0.10400000000000002</c:v>
                </c:pt>
                <c:pt idx="2">
                  <c:v>0.52600000000000002</c:v>
                </c:pt>
                <c:pt idx="3">
                  <c:v>0.26500000000000001</c:v>
                </c:pt>
                <c:pt idx="4">
                  <c:v>8.7000000000000022E-2</c:v>
                </c:pt>
              </c:numCache>
            </c:numRef>
          </c:val>
        </c:ser>
        <c:dLbls>
          <c:showLegendKey val="0"/>
          <c:showVal val="0"/>
          <c:showCatName val="0"/>
          <c:showSerName val="0"/>
          <c:showPercent val="0"/>
          <c:showBubbleSize val="0"/>
        </c:dLbls>
        <c:gapWidth val="150"/>
        <c:axId val="288938368"/>
        <c:axId val="288938760"/>
      </c:barChart>
      <c:catAx>
        <c:axId val="288938368"/>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88938760"/>
        <c:crosses val="autoZero"/>
        <c:auto val="1"/>
        <c:lblAlgn val="ctr"/>
        <c:lblOffset val="100"/>
        <c:noMultiLvlLbl val="0"/>
      </c:catAx>
      <c:valAx>
        <c:axId val="288938760"/>
        <c:scaling>
          <c:orientation val="minMax"/>
        </c:scaling>
        <c:delete val="1"/>
        <c:axPos val="t"/>
        <c:numFmt formatCode="0%" sourceLinked="1"/>
        <c:majorTickMark val="out"/>
        <c:minorTickMark val="none"/>
        <c:tickLblPos val="nextTo"/>
        <c:crossAx val="2889383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Pt>
            <c:idx val="0"/>
            <c:bubble3D val="0"/>
            <c:spPr>
              <a:solidFill>
                <a:srgbClr val="C00000"/>
              </a:solidFill>
            </c:spPr>
          </c:dPt>
          <c:dPt>
            <c:idx val="1"/>
            <c:bubble3D val="0"/>
            <c:spPr>
              <a:solidFill>
                <a:schemeClr val="bg1">
                  <a:lumMod val="50000"/>
                </a:schemeClr>
              </a:solidFill>
            </c:spPr>
          </c:dPt>
          <c:dPt>
            <c:idx val="2"/>
            <c:bubble3D val="0"/>
            <c:spPr>
              <a:solidFill>
                <a:schemeClr val="bg1">
                  <a:lumMod val="85000"/>
                </a:schemeClr>
              </a:solidFill>
            </c:spPr>
          </c:dPt>
          <c:dLbls>
            <c:dLbl>
              <c:idx val="0"/>
              <c:layout>
                <c:manualLayout>
                  <c:x val="2.1151392469890291E-2"/>
                  <c:y val="-2.0147895143677454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8492085128739452E-2"/>
                  <c:y val="-4.4733948246668799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0.59099999999999997</c:v>
                </c:pt>
                <c:pt idx="1">
                  <c:v>0.34300000000000003</c:v>
                </c:pt>
                <c:pt idx="2">
                  <c:v>6.5000000000000002E-2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89"/>
          <c:y val="0.8247347457731099"/>
          <c:w val="0.52117291526860454"/>
          <c:h val="0.16373908002257617"/>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
          <c:y val="7.0680648560597803E-2"/>
          <c:w val="0.55122715016666302"/>
          <c:h val="0.73544085236179191"/>
        </c:manualLayout>
      </c:layout>
      <c:pie3DChart>
        <c:varyColors val="1"/>
        <c:ser>
          <c:idx val="0"/>
          <c:order val="0"/>
          <c:tx>
            <c:strRef>
              <c:f>Sheet1!$B$1</c:f>
              <c:strCache>
                <c:ptCount val="1"/>
                <c:pt idx="0">
                  <c:v>ჰ</c:v>
                </c:pt>
              </c:strCache>
            </c:strRef>
          </c:tx>
          <c:explosion val="25"/>
          <c:dPt>
            <c:idx val="0"/>
            <c:bubble3D val="0"/>
            <c:spPr>
              <a:solidFill>
                <a:schemeClr val="bg1">
                  <a:lumMod val="50000"/>
                </a:schemeClr>
              </a:solidFill>
            </c:spPr>
          </c:dPt>
          <c:dPt>
            <c:idx val="1"/>
            <c:bubble3D val="0"/>
            <c:spPr>
              <a:solidFill>
                <a:srgbClr val="C00000"/>
              </a:solidFill>
            </c:spPr>
          </c:dPt>
          <c:dPt>
            <c:idx val="2"/>
            <c:bubble3D val="0"/>
            <c:spPr>
              <a:solidFill>
                <a:schemeClr val="bg1">
                  <a:lumMod val="75000"/>
                </a:schemeClr>
              </a:solidFill>
            </c:spPr>
          </c:dPt>
          <c:dPt>
            <c:idx val="4"/>
            <c:bubble3D val="0"/>
            <c:spPr>
              <a:solidFill>
                <a:schemeClr val="accent2">
                  <a:lumMod val="40000"/>
                  <a:lumOff val="60000"/>
                </a:schemeClr>
              </a:solidFill>
            </c:spPr>
          </c:dPt>
          <c:dLbls>
            <c:dLbl>
              <c:idx val="0"/>
              <c:layout>
                <c:manualLayout>
                  <c:x val="-2.266406233413297E-2"/>
                  <c:y val="-5.7151667274032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730324196938494E-3"/>
                  <c:y val="-6.2462639469842481E-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7.9943897157172903E-3"/>
                  <c:y val="-7.8062199742558024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3.8551586684533131E-3"/>
                  <c:y val="1.0554382846350406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3.3520652427761616E-2"/>
                  <c:y val="-9.0991121357608742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7.395039383452584E-2"/>
                  <c:y val="-8.6685521501861137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Sheet1!$A$2:$A$6</c:f>
              <c:strCache>
                <c:ptCount val="5"/>
                <c:pt idx="0">
                  <c:v>ვაპირებ დავასაქმო ყველა</c:v>
                </c:pt>
                <c:pt idx="1">
                  <c:v>არ ვაპირებ მათ დასაქმებას</c:v>
                </c:pt>
                <c:pt idx="2">
                  <c:v>ვაპირებ დავასაქმო მცირე ნაწილი</c:v>
                </c:pt>
                <c:pt idx="3">
                  <c:v>ვაპირებ დავასაქმო უმეტესი ნაწილი</c:v>
                </c:pt>
                <c:pt idx="4">
                  <c:v>ამჟამად არ აქვს სტაჟირება/პრაქტიკა</c:v>
                </c:pt>
              </c:strCache>
            </c:strRef>
          </c:cat>
          <c:val>
            <c:numRef>
              <c:f>Sheet1!$B$2:$B$6</c:f>
              <c:numCache>
                <c:formatCode>0%</c:formatCode>
                <c:ptCount val="5"/>
                <c:pt idx="0">
                  <c:v>5.2000000000000018E-2</c:v>
                </c:pt>
                <c:pt idx="1">
                  <c:v>5.2000000000000018E-2</c:v>
                </c:pt>
                <c:pt idx="2">
                  <c:v>0.19600000000000001</c:v>
                </c:pt>
                <c:pt idx="3">
                  <c:v>0.3040000000000001</c:v>
                </c:pt>
                <c:pt idx="4">
                  <c:v>0.39100000000000007</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62232109785150203"/>
          <c:y val="9.6680827695691626E-2"/>
          <c:w val="0.3704189100206936"/>
          <c:h val="0.56826667138209763"/>
        </c:manualLayout>
      </c:layout>
      <c:overlay val="0"/>
      <c:txPr>
        <a:bodyPr/>
        <a:lstStyle/>
        <a:p>
          <a:pPr>
            <a:defRPr sz="10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Pt>
            <c:idx val="0"/>
            <c:bubble3D val="0"/>
            <c:spPr>
              <a:solidFill>
                <a:schemeClr val="bg1">
                  <a:lumMod val="50000"/>
                </a:schemeClr>
              </a:solidFill>
            </c:spPr>
          </c:dPt>
          <c:dPt>
            <c:idx val="1"/>
            <c:bubble3D val="0"/>
            <c:spPr>
              <a:solidFill>
                <a:srgbClr val="C00000"/>
              </a:solidFill>
            </c:spPr>
          </c:dPt>
          <c:dPt>
            <c:idx val="2"/>
            <c:bubble3D val="0"/>
            <c:spPr>
              <a:solidFill>
                <a:schemeClr val="bg1">
                  <a:lumMod val="85000"/>
                </a:schemeClr>
              </a:solidFill>
            </c:spPr>
          </c:dPt>
          <c:dLbls>
            <c:dLbl>
              <c:idx val="0"/>
              <c:layout>
                <c:manualLayout>
                  <c:x val="-2.266406233413297E-2"/>
                  <c:y val="2.6662393593839674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9.2641345194369576E-2"/>
                  <c:y val="-0.1953094881977322"/>
                </c:manualLayout>
              </c:layout>
              <c:spPr/>
              <c:txPr>
                <a:bodyPr/>
                <a:lstStyle/>
                <a:p>
                  <a:pPr>
                    <a:defRPr sz="1000">
                      <a:solidFill>
                        <a:schemeClr val="bg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0.1</c:v>
                </c:pt>
                <c:pt idx="1">
                  <c:v>0.85200000000000009</c:v>
                </c:pt>
                <c:pt idx="2">
                  <c:v>4.8000000000000001E-2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89"/>
          <c:y val="0.8247347457731099"/>
          <c:w val="0.52117291526860454"/>
          <c:h val="0.16373908002257617"/>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explosion val="25"/>
          <c:dPt>
            <c:idx val="0"/>
            <c:bubble3D val="0"/>
            <c:spPr>
              <a:solidFill>
                <a:schemeClr val="bg1">
                  <a:lumMod val="50000"/>
                </a:schemeClr>
              </a:solidFill>
            </c:spPr>
          </c:dPt>
          <c:dPt>
            <c:idx val="1"/>
            <c:bubble3D val="0"/>
            <c:spPr>
              <a:solidFill>
                <a:srgbClr val="C00000"/>
              </a:solidFill>
            </c:spPr>
          </c:dPt>
          <c:dPt>
            <c:idx val="2"/>
            <c:bubble3D val="0"/>
            <c:spPr>
              <a:solidFill>
                <a:schemeClr val="bg1">
                  <a:lumMod val="85000"/>
                </a:schemeClr>
              </a:solidFill>
            </c:spPr>
          </c:dPt>
          <c:dLbls>
            <c:dLbl>
              <c:idx val="0"/>
              <c:layout>
                <c:manualLayout>
                  <c:x val="-0.16422156642109509"/>
                  <c:y val="-0.11596865758566836"/>
                </c:manualLayout>
              </c:layout>
              <c:spPr/>
              <c:txPr>
                <a:bodyPr/>
                <a:lstStyle/>
                <a:p>
                  <a:pPr>
                    <a:defRPr sz="1000">
                      <a:solidFill>
                        <a:schemeClr val="bg1"/>
                      </a:solidFill>
                      <a:latin typeface="Sylfaen" pitchFamily="18" charset="0"/>
                    </a:defRPr>
                  </a:pPr>
                  <a:endParaRPr lang="en-US"/>
                </a:p>
              </c:txPr>
              <c:showLegendKey val="0"/>
              <c:showVal val="1"/>
              <c:showCatName val="0"/>
              <c:showSerName val="0"/>
              <c:showPercent val="0"/>
              <c:showBubbleSize val="0"/>
              <c:extLst>
                <c:ext xmlns:c15="http://schemas.microsoft.com/office/drawing/2012/chart" uri="{CE6537A1-D6FC-4f65-9D91-7224C49458BB}"/>
              </c:extLst>
            </c:dLbl>
            <c:dLbl>
              <c:idx val="1"/>
              <c:layout>
                <c:manualLayout>
                  <c:x val="4.5455510498715525E-2"/>
                  <c:y val="-4.4734329960504027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9.1303528587503444E-2"/>
                  <c:y val="-1.1116216922158603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Sheet1!$A$2:$A$4</c:f>
              <c:strCache>
                <c:ptCount val="3"/>
                <c:pt idx="0">
                  <c:v>დიახ</c:v>
                </c:pt>
                <c:pt idx="1">
                  <c:v>არა</c:v>
                </c:pt>
                <c:pt idx="2">
                  <c:v>არ ვიცი</c:v>
                </c:pt>
              </c:strCache>
            </c:strRef>
          </c:cat>
          <c:val>
            <c:numRef>
              <c:f>Sheet1!$B$2:$B$4</c:f>
              <c:numCache>
                <c:formatCode>0%</c:formatCode>
                <c:ptCount val="3"/>
                <c:pt idx="0">
                  <c:v>0.68700000000000017</c:v>
                </c:pt>
                <c:pt idx="1">
                  <c:v>0.21700000000000003</c:v>
                </c:pt>
                <c:pt idx="2">
                  <c:v>9.6000000000000002E-2</c:v>
                </c:pt>
              </c:numCache>
            </c:numRef>
          </c:val>
        </c:ser>
        <c:dLbls>
          <c:showLegendKey val="0"/>
          <c:showVal val="0"/>
          <c:showCatName val="0"/>
          <c:showSerName val="0"/>
          <c:showPercent val="0"/>
          <c:showBubbleSize val="0"/>
          <c:showLeaderLines val="0"/>
        </c:dLbls>
      </c:pie3DChart>
    </c:plotArea>
    <c:legend>
      <c:legendPos val="r"/>
      <c:layout>
        <c:manualLayout>
          <c:xMode val="edge"/>
          <c:yMode val="edge"/>
          <c:x val="0.16343530357079789"/>
          <c:y val="0.8247347457731099"/>
          <c:w val="0.52117291526860454"/>
          <c:h val="0.16373908002257617"/>
        </c:manualLayout>
      </c:layout>
      <c:overlay val="0"/>
      <c:txPr>
        <a:bodyPr/>
        <a:lstStyle/>
        <a:p>
          <a:pPr>
            <a:defRPr sz="1100">
              <a:latin typeface="Sylfaen" pitchFamily="18" charset="0"/>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122950275032642"/>
          <c:y val="6.6795839647828439E-2"/>
          <c:w val="0.47047698935214821"/>
          <c:h val="0.92291556826869303"/>
        </c:manualLayout>
      </c:layout>
      <c:barChart>
        <c:barDir val="bar"/>
        <c:grouping val="clustered"/>
        <c:varyColors val="0"/>
        <c:ser>
          <c:idx val="0"/>
          <c:order val="0"/>
          <c:tx>
            <c:strRef>
              <c:f>Sheet1!$B$1</c:f>
              <c:strCache>
                <c:ptCount val="1"/>
                <c:pt idx="0">
                  <c:v>Series 1</c:v>
                </c:pt>
              </c:strCache>
            </c:strRef>
          </c:tx>
          <c:spPr>
            <a:solidFill>
              <a:schemeClr val="bg1">
                <a:lumMod val="50000"/>
              </a:schemeClr>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მომავალში არც დავასაქმებ და არც პრაქტიკაზე ავიყვან პროფესიული სასწავლებლების კურსდამთავრებულებს</c:v>
                </c:pt>
                <c:pt idx="1">
                  <c:v>მომავალში პრაქტიკაზე ავიყვან, თუმცა ნაკლებად სავარაუდოა, რომ დავასაქმო პროფესიული სასწავლებლების კურსდამთავრებულები</c:v>
                </c:pt>
                <c:pt idx="2">
                  <c:v>მომავალში პრაქტიკაზე ავიყვან და დავასაქმებ კიდეც პროფესიული სასწავლებლების კურსდამთავრებულებს</c:v>
                </c:pt>
                <c:pt idx="3">
                  <c:v>არ ვიცი</c:v>
                </c:pt>
              </c:strCache>
            </c:strRef>
          </c:cat>
          <c:val>
            <c:numRef>
              <c:f>Sheet1!$B$2:$B$5</c:f>
              <c:numCache>
                <c:formatCode>0%</c:formatCode>
                <c:ptCount val="4"/>
                <c:pt idx="0">
                  <c:v>2.6000000000000002E-2</c:v>
                </c:pt>
                <c:pt idx="1">
                  <c:v>0.28300000000000008</c:v>
                </c:pt>
                <c:pt idx="2">
                  <c:v>0.58299999999999996</c:v>
                </c:pt>
                <c:pt idx="3">
                  <c:v>0.10800000000000001</c:v>
                </c:pt>
              </c:numCache>
            </c:numRef>
          </c:val>
        </c:ser>
        <c:dLbls>
          <c:showLegendKey val="0"/>
          <c:showVal val="0"/>
          <c:showCatName val="0"/>
          <c:showSerName val="0"/>
          <c:showPercent val="0"/>
          <c:showBubbleSize val="0"/>
        </c:dLbls>
        <c:gapWidth val="150"/>
        <c:axId val="222849248"/>
        <c:axId val="222849640"/>
      </c:barChart>
      <c:catAx>
        <c:axId val="222849248"/>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2849640"/>
        <c:crosses val="autoZero"/>
        <c:auto val="1"/>
        <c:lblAlgn val="ctr"/>
        <c:lblOffset val="100"/>
        <c:noMultiLvlLbl val="0"/>
      </c:catAx>
      <c:valAx>
        <c:axId val="222849640"/>
        <c:scaling>
          <c:orientation val="minMax"/>
        </c:scaling>
        <c:delete val="1"/>
        <c:axPos val="t"/>
        <c:numFmt formatCode="0%" sourceLinked="1"/>
        <c:majorTickMark val="out"/>
        <c:minorTickMark val="none"/>
        <c:tickLblPos val="nextTo"/>
        <c:crossAx val="2228492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საერთოდ არ მაწვდის ინფორმაციას</c:v>
                </c:pt>
                <c:pt idx="1">
                  <c:v>ყოველთვის დაგვიანებით მაწვდის </c:v>
                </c:pt>
                <c:pt idx="2">
                  <c:v>ძირითადად დაგვიანებით მაწვდის </c:v>
                </c:pt>
                <c:pt idx="3">
                  <c:v>ძირითადად დროულად მასწვდის</c:v>
                </c:pt>
                <c:pt idx="4">
                  <c:v>ყოველთვის დროულად მაწვდის </c:v>
                </c:pt>
                <c:pt idx="5">
                  <c:v>არ ვიცი</c:v>
                </c:pt>
                <c:pt idx="6">
                  <c:v>არ ეხება</c:v>
                </c:pt>
              </c:strCache>
            </c:strRef>
          </c:cat>
          <c:val>
            <c:numRef>
              <c:f>Sheet1!$B$2:$B$8</c:f>
              <c:numCache>
                <c:formatCode>0%</c:formatCode>
                <c:ptCount val="7"/>
                <c:pt idx="0">
                  <c:v>0.29100000000000009</c:v>
                </c:pt>
                <c:pt idx="1">
                  <c:v>3.0000000000000002E-2</c:v>
                </c:pt>
                <c:pt idx="2">
                  <c:v>1.3000000000000001E-2</c:v>
                </c:pt>
                <c:pt idx="3">
                  <c:v>0.29100000000000009</c:v>
                </c:pt>
                <c:pt idx="4">
                  <c:v>0.16500000000000001</c:v>
                </c:pt>
                <c:pt idx="5">
                  <c:v>3.9000000000000007E-2</c:v>
                </c:pt>
                <c:pt idx="6">
                  <c:v>0.17</c:v>
                </c:pt>
              </c:numCache>
            </c:numRef>
          </c:val>
        </c:ser>
        <c:dLbls>
          <c:showLegendKey val="0"/>
          <c:showVal val="0"/>
          <c:showCatName val="0"/>
          <c:showSerName val="0"/>
          <c:showPercent val="0"/>
          <c:showBubbleSize val="0"/>
        </c:dLbls>
        <c:gapWidth val="150"/>
        <c:axId val="222850424"/>
        <c:axId val="222850816"/>
      </c:barChart>
      <c:catAx>
        <c:axId val="222850424"/>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2850816"/>
        <c:crosses val="autoZero"/>
        <c:auto val="1"/>
        <c:lblAlgn val="ctr"/>
        <c:lblOffset val="100"/>
        <c:noMultiLvlLbl val="0"/>
      </c:catAx>
      <c:valAx>
        <c:axId val="222850816"/>
        <c:scaling>
          <c:orientation val="minMax"/>
        </c:scaling>
        <c:delete val="1"/>
        <c:axPos val="t"/>
        <c:numFmt formatCode="0%" sourceLinked="1"/>
        <c:majorTickMark val="out"/>
        <c:minorTickMark val="none"/>
        <c:tickLblPos val="nextTo"/>
        <c:crossAx val="2228504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chemeClr val="bg1">
                <a:lumMod val="50000"/>
              </a:schemeClr>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ძირითადად თანამშრომლობის ინიცირება ხდება ჩვენი კომპანიის მიერ </c:v>
                </c:pt>
                <c:pt idx="1">
                  <c:v>ძირითადად თანამშრომლობის ინიცირება ხდება პროფესიული სასწავლებლის მიერ</c:v>
                </c:pt>
                <c:pt idx="2">
                  <c:v>ძირითადად ორივე მხარე იჩენს თანაბარ ინიციატივას</c:v>
                </c:pt>
                <c:pt idx="3">
                  <c:v>არ ვიცი</c:v>
                </c:pt>
                <c:pt idx="4">
                  <c:v>არ ეხება</c:v>
                </c:pt>
              </c:strCache>
            </c:strRef>
          </c:cat>
          <c:val>
            <c:numRef>
              <c:f>Sheet1!$B$2:$B$6</c:f>
              <c:numCache>
                <c:formatCode>0%</c:formatCode>
                <c:ptCount val="5"/>
                <c:pt idx="0">
                  <c:v>4.8000000000000001E-2</c:v>
                </c:pt>
                <c:pt idx="1">
                  <c:v>0.46500000000000002</c:v>
                </c:pt>
                <c:pt idx="2">
                  <c:v>0.26500000000000001</c:v>
                </c:pt>
                <c:pt idx="3">
                  <c:v>4.8000000000000001E-2</c:v>
                </c:pt>
                <c:pt idx="4">
                  <c:v>0.17400000000000002</c:v>
                </c:pt>
              </c:numCache>
            </c:numRef>
          </c:val>
        </c:ser>
        <c:dLbls>
          <c:showLegendKey val="0"/>
          <c:showVal val="0"/>
          <c:showCatName val="0"/>
          <c:showSerName val="0"/>
          <c:showPercent val="0"/>
          <c:showBubbleSize val="0"/>
        </c:dLbls>
        <c:gapWidth val="150"/>
        <c:axId val="222851600"/>
        <c:axId val="223884024"/>
      </c:barChart>
      <c:catAx>
        <c:axId val="222851600"/>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3884024"/>
        <c:crosses val="autoZero"/>
        <c:auto val="1"/>
        <c:lblAlgn val="ctr"/>
        <c:lblOffset val="100"/>
        <c:noMultiLvlLbl val="0"/>
      </c:catAx>
      <c:valAx>
        <c:axId val="223884024"/>
        <c:scaling>
          <c:orientation val="minMax"/>
        </c:scaling>
        <c:delete val="1"/>
        <c:axPos val="t"/>
        <c:numFmt formatCode="0%" sourceLinked="1"/>
        <c:majorTickMark val="out"/>
        <c:minorTickMark val="none"/>
        <c:tickLblPos val="nextTo"/>
        <c:crossAx val="2228516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518069420858007"/>
          <c:y val="1.1611245474149596E-2"/>
          <c:w val="0.41831026711317798"/>
          <c:h val="0.9883887545258504"/>
        </c:manualLayout>
      </c:layout>
      <c:barChart>
        <c:barDir val="bar"/>
        <c:grouping val="clustered"/>
        <c:varyColors val="0"/>
        <c:ser>
          <c:idx val="0"/>
          <c:order val="0"/>
          <c:tx>
            <c:strRef>
              <c:f>Sheet1!$B$1</c:f>
              <c:strCache>
                <c:ptCount val="1"/>
                <c:pt idx="0">
                  <c:v>Series 1</c:v>
                </c:pt>
              </c:strCache>
            </c:strRef>
          </c:tx>
          <c:spPr>
            <a:solidFill>
              <a:srgbClr val="C00000"/>
            </a:solidFill>
            <a:ln>
              <a:noFill/>
            </a:ln>
          </c:spPr>
          <c:invertIfNegative val="0"/>
          <c:dLbls>
            <c:spPr>
              <a:noFill/>
              <a:ln>
                <a:noFill/>
              </a:ln>
              <a:effectLst/>
            </c:spPr>
            <c:txPr>
              <a:bodyPr/>
              <a:lstStyle/>
              <a:p>
                <a:pPr>
                  <a:defRPr sz="1100">
                    <a:latin typeface="Sylfaen"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კომპანია დამოუკიდებლად ადგენს პრაქტიკის შინაარსს </c:v>
                </c:pt>
                <c:pt idx="1">
                  <c:v>ძირითადად ჩვენი კომპანია ადგენს პრაქტიკის შინაარსს, თუმცა პროფესიული სასწავლებელი იღებს მონაწილეობას</c:v>
                </c:pt>
                <c:pt idx="2">
                  <c:v>ძირითადად პროფესიული სასწავლებელი ადგენს პრაქტიკის შინაარსს, თუმცა ჩვენი კომპანიაც იღებს მონაწილეობას</c:v>
                </c:pt>
                <c:pt idx="3">
                  <c:v>პროფესიული სასწავლებელი დამოუკიდებლად ადგენს პრაქტიკის შინაარსს</c:v>
                </c:pt>
                <c:pt idx="4">
                  <c:v>ორივე მხარე თანაბრად მონაწილეობს პრაქტიკის შინაარსის შედგენაში</c:v>
                </c:pt>
                <c:pt idx="5">
                  <c:v>არ ვიცი</c:v>
                </c:pt>
                <c:pt idx="6">
                  <c:v>N/A</c:v>
                </c:pt>
              </c:strCache>
            </c:strRef>
          </c:cat>
          <c:val>
            <c:numRef>
              <c:f>Sheet1!$B$2:$B$8</c:f>
              <c:numCache>
                <c:formatCode>0%</c:formatCode>
                <c:ptCount val="7"/>
                <c:pt idx="0">
                  <c:v>0.23</c:v>
                </c:pt>
                <c:pt idx="1">
                  <c:v>0.1</c:v>
                </c:pt>
                <c:pt idx="2">
                  <c:v>0.14300000000000004</c:v>
                </c:pt>
                <c:pt idx="3">
                  <c:v>7.4000000000000024E-2</c:v>
                </c:pt>
                <c:pt idx="4">
                  <c:v>0.20900000000000002</c:v>
                </c:pt>
                <c:pt idx="5">
                  <c:v>7.0000000000000021E-2</c:v>
                </c:pt>
                <c:pt idx="6">
                  <c:v>0.17400000000000002</c:v>
                </c:pt>
              </c:numCache>
            </c:numRef>
          </c:val>
        </c:ser>
        <c:dLbls>
          <c:showLegendKey val="0"/>
          <c:showVal val="0"/>
          <c:showCatName val="0"/>
          <c:showSerName val="0"/>
          <c:showPercent val="0"/>
          <c:showBubbleSize val="0"/>
        </c:dLbls>
        <c:gapWidth val="150"/>
        <c:axId val="223884808"/>
        <c:axId val="223885200"/>
      </c:barChart>
      <c:catAx>
        <c:axId val="223884808"/>
        <c:scaling>
          <c:orientation val="maxMin"/>
        </c:scaling>
        <c:delete val="0"/>
        <c:axPos val="l"/>
        <c:numFmt formatCode="General" sourceLinked="0"/>
        <c:majorTickMark val="out"/>
        <c:minorTickMark val="none"/>
        <c:tickLblPos val="nextTo"/>
        <c:txPr>
          <a:bodyPr/>
          <a:lstStyle/>
          <a:p>
            <a:pPr>
              <a:defRPr sz="1000">
                <a:latin typeface="Sylfaen" pitchFamily="18" charset="0"/>
              </a:defRPr>
            </a:pPr>
            <a:endParaRPr lang="en-US"/>
          </a:p>
        </c:txPr>
        <c:crossAx val="223885200"/>
        <c:crosses val="autoZero"/>
        <c:auto val="1"/>
        <c:lblAlgn val="ctr"/>
        <c:lblOffset val="100"/>
        <c:noMultiLvlLbl val="0"/>
      </c:catAx>
      <c:valAx>
        <c:axId val="223885200"/>
        <c:scaling>
          <c:orientation val="minMax"/>
        </c:scaling>
        <c:delete val="1"/>
        <c:axPos val="t"/>
        <c:numFmt formatCode="0%" sourceLinked="1"/>
        <c:majorTickMark val="out"/>
        <c:minorTickMark val="none"/>
        <c:tickLblPos val="nextTo"/>
        <c:crossAx val="22388480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098" cy="49670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414" y="0"/>
            <a:ext cx="2972098" cy="496706"/>
          </a:xfrm>
          <a:prstGeom prst="rect">
            <a:avLst/>
          </a:prstGeom>
        </p:spPr>
        <p:txBody>
          <a:bodyPr vert="horz" lIns="91440" tIns="45720" rIns="91440" bIns="45720" rtlCol="0"/>
          <a:lstStyle>
            <a:lvl1pPr algn="r">
              <a:defRPr sz="1200"/>
            </a:lvl1pPr>
          </a:lstStyle>
          <a:p>
            <a:fld id="{86B06637-4AB8-4F3A-8D5C-0C2AAA6C40BC}" type="datetimeFigureOut">
              <a:rPr lang="en-US" smtClean="0"/>
              <a:pPr/>
              <a:t>12/31/2014</a:t>
            </a:fld>
            <a:endParaRPr lang="en-US"/>
          </a:p>
        </p:txBody>
      </p:sp>
      <p:sp>
        <p:nvSpPr>
          <p:cNvPr id="4" name="Footer Placeholder 3"/>
          <p:cNvSpPr>
            <a:spLocks noGrp="1"/>
          </p:cNvSpPr>
          <p:nvPr>
            <p:ph type="ftr" sz="quarter" idx="2"/>
          </p:nvPr>
        </p:nvSpPr>
        <p:spPr>
          <a:xfrm>
            <a:off x="0" y="9448925"/>
            <a:ext cx="2972098" cy="49670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414" y="9448925"/>
            <a:ext cx="2972098" cy="496706"/>
          </a:xfrm>
          <a:prstGeom prst="rect">
            <a:avLst/>
          </a:prstGeom>
        </p:spPr>
        <p:txBody>
          <a:bodyPr vert="horz" lIns="91440" tIns="45720" rIns="91440" bIns="45720" rtlCol="0" anchor="b"/>
          <a:lstStyle>
            <a:lvl1pPr algn="r">
              <a:defRPr sz="1200"/>
            </a:lvl1pPr>
          </a:lstStyle>
          <a:p>
            <a:fld id="{D8B0710F-89BA-4D83-9E62-024393BD7C03}" type="slidenum">
              <a:rPr lang="en-US" smtClean="0"/>
              <a:pPr/>
              <a:t>‹#›</a:t>
            </a:fld>
            <a:endParaRPr lang="en-US"/>
          </a:p>
        </p:txBody>
      </p:sp>
    </p:spTree>
    <p:extLst>
      <p:ext uri="{BB962C8B-B14F-4D97-AF65-F5344CB8AC3E}">
        <p14:creationId xmlns:p14="http://schemas.microsoft.com/office/powerpoint/2010/main" val="3024129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97364"/>
          </a:xfrm>
          <a:prstGeom prst="rect">
            <a:avLst/>
          </a:prstGeom>
        </p:spPr>
        <p:txBody>
          <a:bodyPr vert="horz" lIns="94973" tIns="47487" rIns="94973" bIns="47487" rtlCol="0"/>
          <a:lstStyle>
            <a:lvl1pPr algn="l">
              <a:defRPr sz="1200"/>
            </a:lvl1pPr>
          </a:lstStyle>
          <a:p>
            <a:endParaRPr lang="ru-RU"/>
          </a:p>
        </p:txBody>
      </p:sp>
      <p:sp>
        <p:nvSpPr>
          <p:cNvPr id="3" name="Date Placeholder 2"/>
          <p:cNvSpPr>
            <a:spLocks noGrp="1"/>
          </p:cNvSpPr>
          <p:nvPr>
            <p:ph type="dt" idx="1"/>
          </p:nvPr>
        </p:nvSpPr>
        <p:spPr>
          <a:xfrm>
            <a:off x="3884615" y="2"/>
            <a:ext cx="2971800" cy="497364"/>
          </a:xfrm>
          <a:prstGeom prst="rect">
            <a:avLst/>
          </a:prstGeom>
        </p:spPr>
        <p:txBody>
          <a:bodyPr vert="horz" lIns="94973" tIns="47487" rIns="94973" bIns="47487" rtlCol="0"/>
          <a:lstStyle>
            <a:lvl1pPr algn="r">
              <a:defRPr sz="1200"/>
            </a:lvl1pPr>
          </a:lstStyle>
          <a:p>
            <a:fld id="{B1DE531F-8C6B-4687-8994-78D9F49E422C}" type="datetimeFigureOut">
              <a:rPr lang="en-US" smtClean="0"/>
              <a:pPr/>
              <a:t>12/31/2014</a:t>
            </a:fld>
            <a:endParaRPr lang="ru-RU"/>
          </a:p>
        </p:txBody>
      </p:sp>
      <p:sp>
        <p:nvSpPr>
          <p:cNvPr id="4" name="Slide Image Placeholder 3"/>
          <p:cNvSpPr>
            <a:spLocks noGrp="1" noRot="1" noChangeAspect="1"/>
          </p:cNvSpPr>
          <p:nvPr>
            <p:ph type="sldImg" idx="2"/>
          </p:nvPr>
        </p:nvSpPr>
        <p:spPr>
          <a:xfrm>
            <a:off x="942975" y="746125"/>
            <a:ext cx="4973638" cy="3730625"/>
          </a:xfrm>
          <a:prstGeom prst="rect">
            <a:avLst/>
          </a:prstGeom>
          <a:noFill/>
          <a:ln w="12700">
            <a:solidFill>
              <a:prstClr val="black"/>
            </a:solidFill>
          </a:ln>
        </p:spPr>
        <p:txBody>
          <a:bodyPr vert="horz" lIns="94973" tIns="47487" rIns="94973" bIns="47487" rtlCol="0" anchor="ctr"/>
          <a:lstStyle/>
          <a:p>
            <a:endParaRPr lang="ru-RU"/>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4973" tIns="47487" rIns="94973" bIns="474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448186"/>
            <a:ext cx="2971800" cy="497364"/>
          </a:xfrm>
          <a:prstGeom prst="rect">
            <a:avLst/>
          </a:prstGeom>
        </p:spPr>
        <p:txBody>
          <a:bodyPr vert="horz" lIns="94973" tIns="47487" rIns="94973" bIns="47487" rtlCol="0" anchor="b"/>
          <a:lstStyle>
            <a:lvl1pPr algn="l">
              <a:defRPr sz="1200"/>
            </a:lvl1pPr>
          </a:lstStyle>
          <a:p>
            <a:endParaRPr lang="ru-RU"/>
          </a:p>
        </p:txBody>
      </p:sp>
      <p:sp>
        <p:nvSpPr>
          <p:cNvPr id="7" name="Slide Number Placeholder 6"/>
          <p:cNvSpPr>
            <a:spLocks noGrp="1"/>
          </p:cNvSpPr>
          <p:nvPr>
            <p:ph type="sldNum" sz="quarter" idx="5"/>
          </p:nvPr>
        </p:nvSpPr>
        <p:spPr>
          <a:xfrm>
            <a:off x="3884615" y="9448186"/>
            <a:ext cx="2971800" cy="497364"/>
          </a:xfrm>
          <a:prstGeom prst="rect">
            <a:avLst/>
          </a:prstGeom>
        </p:spPr>
        <p:txBody>
          <a:bodyPr vert="horz" lIns="94973" tIns="47487" rIns="94973" bIns="47487" rtlCol="0" anchor="b"/>
          <a:lstStyle>
            <a:lvl1pPr algn="r">
              <a:defRPr sz="1200"/>
            </a:lvl1pPr>
          </a:lstStyle>
          <a:p>
            <a:fld id="{A47D5176-A38D-4DBB-9421-1AD64BDEF036}" type="slidenum">
              <a:rPr lang="ru-RU" smtClean="0"/>
              <a:pPr/>
              <a:t>‹#›</a:t>
            </a:fld>
            <a:endParaRPr lang="ru-RU"/>
          </a:p>
        </p:txBody>
      </p:sp>
    </p:spTree>
    <p:extLst>
      <p:ext uri="{BB962C8B-B14F-4D97-AF65-F5344CB8AC3E}">
        <p14:creationId xmlns:p14="http://schemas.microsoft.com/office/powerpoint/2010/main" val="401263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Main Page with Grids">
    <p:bg>
      <p:bgRef idx="1001">
        <a:schemeClr val="bg1"/>
      </p:bgRef>
    </p:bg>
    <p:spTree>
      <p:nvGrpSpPr>
        <p:cNvPr id="1" name=""/>
        <p:cNvGrpSpPr/>
        <p:nvPr/>
      </p:nvGrpSpPr>
      <p:grpSpPr>
        <a:xfrm>
          <a:off x="0" y="0"/>
          <a:ext cx="0" cy="0"/>
          <a:chOff x="0" y="0"/>
          <a:chExt cx="0" cy="0"/>
        </a:xfrm>
      </p:grpSpPr>
      <p:sp>
        <p:nvSpPr>
          <p:cNvPr id="10" name="Text Placeholder 2"/>
          <p:cNvSpPr>
            <a:spLocks noGrp="1"/>
          </p:cNvSpPr>
          <p:nvPr>
            <p:ph type="body" idx="1" hasCustomPrompt="1"/>
          </p:nvPr>
        </p:nvSpPr>
        <p:spPr>
          <a:xfrm>
            <a:off x="1981200" y="2209800"/>
            <a:ext cx="5181600" cy="1066800"/>
          </a:xfrm>
        </p:spPr>
        <p:txBody>
          <a:bodyPr anchor="ctr" anchorCtr="0"/>
          <a:lstStyle>
            <a:lvl1pPr marL="0" indent="0" algn="ctr">
              <a:buNone/>
              <a:defRPr sz="2000">
                <a:solidFill>
                  <a:schemeClr val="tx1"/>
                </a:solidFill>
                <a:latin typeface="Sylfaen"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a-GE" dirty="0" smtClean="0"/>
              <a:t>ანგარიშის სათაური</a:t>
            </a:r>
            <a:endParaRPr lang="en-US" dirty="0" smtClean="0"/>
          </a:p>
        </p:txBody>
      </p:sp>
      <p:sp>
        <p:nvSpPr>
          <p:cNvPr id="12" name="Text Placeholder 11"/>
          <p:cNvSpPr>
            <a:spLocks noGrp="1"/>
          </p:cNvSpPr>
          <p:nvPr>
            <p:ph type="body" sz="quarter" idx="10" hasCustomPrompt="1"/>
          </p:nvPr>
        </p:nvSpPr>
        <p:spPr>
          <a:xfrm>
            <a:off x="4575048" y="3657600"/>
            <a:ext cx="2819400" cy="1066800"/>
          </a:xfrm>
        </p:spPr>
        <p:txBody>
          <a:bodyPr>
            <a:normAutofit/>
          </a:bodyPr>
          <a:lstStyle>
            <a:lvl1pPr marL="0" indent="0">
              <a:buNone/>
              <a:defRPr sz="1200" baseline="0">
                <a:latin typeface="Sylfaen" pitchFamily="18" charset="0"/>
              </a:defRPr>
            </a:lvl1pPr>
            <a:lvl5pPr>
              <a:buNone/>
              <a:defRPr/>
            </a:lvl5pPr>
          </a:lstStyle>
          <a:p>
            <a:pPr lvl="0"/>
            <a:r>
              <a:rPr lang="ka-GE" dirty="0" smtClean="0"/>
              <a:t>რაოდენობრივი კვლევის ანგარიში</a:t>
            </a:r>
          </a:p>
          <a:p>
            <a:pPr lvl="0"/>
            <a:r>
              <a:rPr lang="ka-GE" dirty="0" smtClean="0"/>
              <a:t>ვერსია: 1.0</a:t>
            </a:r>
          </a:p>
          <a:p>
            <a:pPr lvl="0"/>
            <a:endParaRPr lang="ka-GE" dirty="0" smtClean="0"/>
          </a:p>
          <a:p>
            <a:pPr lvl="0"/>
            <a:r>
              <a:rPr lang="ka-GE" dirty="0" smtClean="0"/>
              <a:t>მომზადებულია ვისთვის</a:t>
            </a:r>
            <a:endParaRPr lang="en-US" dirty="0"/>
          </a:p>
        </p:txBody>
      </p:sp>
      <p:sp>
        <p:nvSpPr>
          <p:cNvPr id="14" name="Text Placeholder 13"/>
          <p:cNvSpPr>
            <a:spLocks noGrp="1"/>
          </p:cNvSpPr>
          <p:nvPr>
            <p:ph type="body" sz="quarter" idx="11" hasCustomPrompt="1"/>
          </p:nvPr>
        </p:nvSpPr>
        <p:spPr>
          <a:xfrm>
            <a:off x="4562856" y="4953000"/>
            <a:ext cx="2828544" cy="381000"/>
          </a:xfrm>
        </p:spPr>
        <p:txBody>
          <a:bodyPr>
            <a:noAutofit/>
          </a:bodyPr>
          <a:lstStyle>
            <a:lvl1pPr>
              <a:buNone/>
              <a:defRPr sz="900">
                <a:latin typeface="Sylfaen" pitchFamily="18" charset="0"/>
              </a:defRPr>
            </a:lvl1pPr>
          </a:lstStyle>
          <a:p>
            <a:pPr lvl="0"/>
            <a:r>
              <a:rPr lang="ka-GE" dirty="0" smtClean="0"/>
              <a:t>მარტი, 2009</a:t>
            </a:r>
          </a:p>
          <a:p>
            <a:pPr lvl="0"/>
            <a:r>
              <a:rPr lang="ka-GE" dirty="0" smtClean="0"/>
              <a:t>თბილისი, საქართველო</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evider with Grid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953768" y="3169920"/>
            <a:ext cx="4828032" cy="496824"/>
          </a:xfrm>
        </p:spPr>
        <p:txBody>
          <a:bodyPr vert="horz" lIns="91440" tIns="45720" rIns="91440" bIns="45720" rtlCol="0">
            <a:noAutofit/>
          </a:bodyPr>
          <a:lstStyle>
            <a:lvl1pPr algn="l">
              <a:buNone/>
              <a:defRPr lang="en-US" sz="2000" b="1" kern="1200" baseline="0" dirty="0" smtClean="0">
                <a:solidFill>
                  <a:schemeClr val="tx1"/>
                </a:solidFill>
                <a:latin typeface="Sylfaen" pitchFamily="18" charset="0"/>
                <a:ea typeface="+mn-ea"/>
                <a:cs typeface="+mn-cs"/>
              </a:defRPr>
            </a:lvl1pPr>
            <a:lvl2pPr marL="0" indent="0" algn="l">
              <a:buFont typeface="Arial" pitchFamily="34" charset="0"/>
              <a:buNone/>
              <a:defRPr sz="2000">
                <a:latin typeface="BPG Glaho Mix" pitchFamily="34" charset="0"/>
              </a:defRPr>
            </a:lvl2pPr>
            <a:lvl3pPr>
              <a:defRPr sz="1200">
                <a:latin typeface="BPG Glaho Mix" pitchFamily="34" charset="0"/>
              </a:defRPr>
            </a:lvl3pPr>
            <a:lvl4pPr>
              <a:defRPr sz="1100">
                <a:latin typeface="BPG Glaho Mix" pitchFamily="34" charset="0"/>
              </a:defRPr>
            </a:lvl4pPr>
            <a:lvl5pPr>
              <a:defRPr sz="1100">
                <a:latin typeface="BPG Glaho Mix" pitchFamily="34" charset="0"/>
              </a:defRPr>
            </a:lvl5pPr>
          </a:lstStyle>
          <a:p>
            <a:pPr marL="342900" lvl="0" indent="-342900" algn="l" defTabSz="914400" rtl="0" eaLnBrk="1" latinLnBrk="0" hangingPunct="1">
              <a:spcBef>
                <a:spcPct val="20000"/>
              </a:spcBef>
              <a:buFont typeface="Arial" pitchFamily="34" charset="0"/>
              <a:buNone/>
            </a:pPr>
            <a:r>
              <a:rPr lang="ka-GE" dirty="0" smtClean="0"/>
              <a:t>დანართი</a:t>
            </a:r>
            <a:endParaRPr lang="en-US" dirty="0"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Page #1 with Grid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1480" y="228600"/>
            <a:ext cx="6781800" cy="411162"/>
          </a:xfrm>
        </p:spPr>
        <p:txBody>
          <a:bodyPr>
            <a:normAutofit/>
          </a:bodyPr>
          <a:lstStyle>
            <a:lvl1pPr algn="l">
              <a:defRPr sz="1800" b="1">
                <a:latin typeface="Sylfaen" pitchFamily="18" charset="0"/>
              </a:defRPr>
            </a:lvl1pPr>
          </a:lstStyle>
          <a:p>
            <a:r>
              <a:rPr lang="ka-GE" dirty="0" smtClean="0"/>
              <a:t>გვერდის სათაური</a:t>
            </a:r>
            <a:endParaRPr lang="en-US" dirty="0"/>
          </a:p>
        </p:txBody>
      </p:sp>
      <p:sp>
        <p:nvSpPr>
          <p:cNvPr id="3" name="Content Placeholder 2"/>
          <p:cNvSpPr>
            <a:spLocks noGrp="1"/>
          </p:cNvSpPr>
          <p:nvPr>
            <p:ph sz="half" idx="1" hasCustomPrompt="1"/>
          </p:nvPr>
        </p:nvSpPr>
        <p:spPr>
          <a:xfrm>
            <a:off x="390144" y="1295400"/>
            <a:ext cx="4038600" cy="5029200"/>
          </a:xfrm>
        </p:spPr>
        <p:txBody>
          <a:bodyPr>
            <a:normAutofit/>
          </a:bodyPr>
          <a:lstStyle>
            <a:lvl1pPr>
              <a:buNone/>
              <a:defRPr sz="1200" b="1">
                <a:latin typeface="Sylfaen" pitchFamily="18" charset="0"/>
              </a:defRPr>
            </a:lvl1pPr>
            <a:lvl2pPr>
              <a:buNone/>
              <a:defRPr sz="1000" baseline="0">
                <a:latin typeface="Sylfaen" pitchFamily="18" charset="0"/>
              </a:defRPr>
            </a:lvl2pPr>
            <a:lvl3pPr>
              <a:buNone/>
              <a:defRPr sz="900">
                <a:latin typeface="Sylfaen" pitchFamily="18" charset="0"/>
              </a:defRPr>
            </a:lvl3pPr>
            <a:lvl4pPr>
              <a:buNone/>
              <a:defRPr sz="1000">
                <a:latin typeface="BPG Glaho Mix" pitchFamily="34" charset="0"/>
              </a:defRPr>
            </a:lvl4pPr>
            <a:lvl5pPr>
              <a:buNone/>
              <a:defRPr sz="1000">
                <a:latin typeface="BPG Glaho Mix" pitchFamily="34" charset="0"/>
              </a:defRPr>
            </a:lvl5pPr>
            <a:lvl6pPr>
              <a:defRPr sz="1800"/>
            </a:lvl6pPr>
            <a:lvl7pPr>
              <a:defRPr sz="1800"/>
            </a:lvl7pPr>
            <a:lvl8pPr>
              <a:defRPr sz="1800"/>
            </a:lvl8pPr>
            <a:lvl9pPr>
              <a:defRPr sz="1800"/>
            </a:lvl9pPr>
          </a:lstStyle>
          <a:p>
            <a:pPr lvl="0"/>
            <a:r>
              <a:rPr lang="ka-GE" dirty="0" smtClean="0"/>
              <a:t>პირველი დონე</a:t>
            </a:r>
            <a:endParaRPr lang="en-US" dirty="0" smtClean="0"/>
          </a:p>
          <a:p>
            <a:pPr lvl="1"/>
            <a:r>
              <a:rPr lang="ka-GE" dirty="0" smtClean="0"/>
              <a:t>მეორე დონე</a:t>
            </a:r>
            <a:endParaRPr lang="en-US" dirty="0" smtClean="0"/>
          </a:p>
          <a:p>
            <a:pPr lvl="2"/>
            <a:r>
              <a:rPr lang="ka-GE" dirty="0" smtClean="0"/>
              <a:t>მესამე დონე</a:t>
            </a:r>
            <a:endParaRPr lang="en-US" dirty="0" smtClean="0"/>
          </a:p>
        </p:txBody>
      </p:sp>
      <p:sp>
        <p:nvSpPr>
          <p:cNvPr id="4" name="Content Placeholder 3"/>
          <p:cNvSpPr>
            <a:spLocks noGrp="1"/>
          </p:cNvSpPr>
          <p:nvPr>
            <p:ph sz="half" idx="2" hasCustomPrompt="1"/>
          </p:nvPr>
        </p:nvSpPr>
        <p:spPr>
          <a:xfrm>
            <a:off x="4581144" y="1295400"/>
            <a:ext cx="4038600" cy="5029200"/>
          </a:xfrm>
        </p:spPr>
        <p:txBody>
          <a:bodyPr>
            <a:normAutofit/>
          </a:bodyPr>
          <a:lstStyle>
            <a:lvl1pPr>
              <a:buNone/>
              <a:defRPr sz="1200" b="1">
                <a:latin typeface="Sylfaen" pitchFamily="18" charset="0"/>
              </a:defRPr>
            </a:lvl1pPr>
            <a:lvl2pPr>
              <a:buNone/>
              <a:defRPr sz="1000">
                <a:latin typeface="Sylfaen" pitchFamily="18" charset="0"/>
              </a:defRPr>
            </a:lvl2pPr>
            <a:lvl3pPr>
              <a:buNone/>
              <a:defRPr sz="900">
                <a:latin typeface="Sylfaen" pitchFamily="18" charset="0"/>
              </a:defRPr>
            </a:lvl3pPr>
            <a:lvl4pPr>
              <a:buNone/>
              <a:defRPr sz="1000">
                <a:latin typeface="BPG Glaho Mix" pitchFamily="34" charset="0"/>
              </a:defRPr>
            </a:lvl4pPr>
            <a:lvl5pPr>
              <a:buNone/>
              <a:defRPr sz="1000">
                <a:latin typeface="BPG Glaho Mix" pitchFamily="34" charset="0"/>
              </a:defRPr>
            </a:lvl5pPr>
            <a:lvl6pPr>
              <a:defRPr sz="1800"/>
            </a:lvl6pPr>
            <a:lvl7pPr>
              <a:defRPr sz="1800"/>
            </a:lvl7pPr>
            <a:lvl8pPr>
              <a:defRPr sz="1800"/>
            </a:lvl8pPr>
            <a:lvl9pPr>
              <a:defRPr sz="1800"/>
            </a:lvl9pPr>
          </a:lstStyle>
          <a:p>
            <a:pPr lvl="0"/>
            <a:r>
              <a:rPr lang="ka-GE" dirty="0" smtClean="0"/>
              <a:t>პირველი დონე</a:t>
            </a:r>
            <a:endParaRPr lang="en-US" dirty="0" smtClean="0"/>
          </a:p>
          <a:p>
            <a:pPr lvl="1"/>
            <a:r>
              <a:rPr lang="ka-GE" dirty="0" smtClean="0"/>
              <a:t>მეორე დონე</a:t>
            </a:r>
            <a:endParaRPr lang="en-US" dirty="0" smtClean="0"/>
          </a:p>
          <a:p>
            <a:pPr lvl="2"/>
            <a:r>
              <a:rPr lang="ka-GE" dirty="0" smtClean="0"/>
              <a:t>მესამე დონე</a:t>
            </a:r>
            <a:endParaRPr lang="en-US" dirty="0" smtClean="0"/>
          </a:p>
        </p:txBody>
      </p:sp>
      <p:cxnSp>
        <p:nvCxnSpPr>
          <p:cNvPr id="17" name="Straight Connector 16"/>
          <p:cNvCxnSpPr/>
          <p:nvPr/>
        </p:nvCxnSpPr>
        <p:spPr>
          <a:xfrm>
            <a:off x="470647" y="6477000"/>
            <a:ext cx="8153400" cy="158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84094" y="685800"/>
            <a:ext cx="8126506" cy="1588"/>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8" name="Rectangle 4"/>
          <p:cNvSpPr>
            <a:spLocks noGrp="1" noChangeArrowheads="1"/>
          </p:cNvSpPr>
          <p:nvPr userDrawn="1"/>
        </p:nvSpPr>
        <p:spPr bwMode="auto">
          <a:xfrm>
            <a:off x="7240616" y="6441792"/>
            <a:ext cx="1403350" cy="385738"/>
          </a:xfrm>
          <a:prstGeom prst="rect">
            <a:avLst/>
          </a:prstGeom>
          <a:noFill/>
          <a:ln w="9525">
            <a:noFill/>
            <a:miter lim="800000"/>
            <a:headEnd/>
            <a:tailEnd/>
          </a:ln>
          <a:effectLst/>
        </p:spPr>
        <p:txBody>
          <a:bodyPr anchor="ctr"/>
          <a:lstStyle/>
          <a:p>
            <a:pPr algn="r"/>
            <a:fld id="{FD0A4ABB-A3B6-48FE-AB51-636806569577}" type="slidenum">
              <a:rPr lang="en-US" sz="1000" smtClean="0">
                <a:solidFill>
                  <a:srgbClr val="262626"/>
                </a:solidFill>
                <a:latin typeface="Sylfaen" pitchFamily="18" charset="0"/>
              </a:rPr>
              <a:pPr algn="r"/>
              <a:t>‹#›</a:t>
            </a:fld>
            <a:r>
              <a:rPr lang="ka-GE" sz="1000" dirty="0" smtClean="0">
                <a:solidFill>
                  <a:srgbClr val="262626"/>
                </a:solidFill>
                <a:latin typeface="Sylfaen" pitchFamily="18" charset="0"/>
              </a:rPr>
              <a:t>/23</a:t>
            </a:r>
            <a:endParaRPr lang="en-US" sz="1000" b="0" dirty="0">
              <a:solidFill>
                <a:srgbClr val="262626"/>
              </a:solidFill>
            </a:endParaRPr>
          </a:p>
        </p:txBody>
      </p:sp>
      <p:sp>
        <p:nvSpPr>
          <p:cNvPr id="12" name="Footer Placeholder 4"/>
          <p:cNvSpPr txBox="1">
            <a:spLocks/>
          </p:cNvSpPr>
          <p:nvPr userDrawn="1"/>
        </p:nvSpPr>
        <p:spPr>
          <a:xfrm>
            <a:off x="390680" y="6467475"/>
            <a:ext cx="5346700" cy="365125"/>
          </a:xfrm>
          <a:prstGeom prst="rect">
            <a:avLst/>
          </a:prstGeom>
        </p:spPr>
        <p:txBody>
          <a:bodyPr anchor="ctr"/>
          <a:lstStyle/>
          <a:p>
            <a:r>
              <a:rPr lang="ka-GE" sz="1000" dirty="0" smtClean="0">
                <a:solidFill>
                  <a:schemeClr val="tx1"/>
                </a:solidFill>
                <a:latin typeface="Sylfaen" pitchFamily="18" charset="0"/>
              </a:rPr>
              <a:t>დამსაქმებელთა განწყობების კვლევა,  დეკემბერი</a:t>
            </a:r>
            <a:r>
              <a:rPr lang="ka-GE" sz="1000" baseline="0" dirty="0" smtClean="0">
                <a:solidFill>
                  <a:schemeClr val="tx1"/>
                </a:solidFill>
                <a:latin typeface="Sylfaen" pitchFamily="18" charset="0"/>
              </a:rPr>
              <a:t> </a:t>
            </a:r>
            <a:r>
              <a:rPr lang="ka-GE" sz="1000" dirty="0" smtClean="0">
                <a:solidFill>
                  <a:schemeClr val="tx1"/>
                </a:solidFill>
                <a:latin typeface="Sylfaen" pitchFamily="18" charset="0"/>
              </a:rPr>
              <a:t>2014</a:t>
            </a:r>
            <a:endParaRPr lang="ka-GE" sz="1000" dirty="0">
              <a:solidFill>
                <a:schemeClr val="tx1"/>
              </a:solidFill>
              <a:latin typeface="Sylfaen" pitchFamily="18"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Content with Grids">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A339FD93-0E3D-4D39-8122-C480FA8B36AB}" type="datetimeFigureOut">
              <a:rPr lang="en-US" smtClean="0"/>
              <a:pPr/>
              <a:t>12/31/2014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65B4D36-0DF3-407B-8DB9-0BD02390802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4"/>
          <p:cNvGrpSpPr>
            <a:grpSpLocks/>
          </p:cNvGrpSpPr>
          <p:nvPr userDrawn="1"/>
        </p:nvGrpSpPr>
        <p:grpSpPr bwMode="auto">
          <a:xfrm>
            <a:off x="0" y="6172200"/>
            <a:ext cx="9214338" cy="228600"/>
            <a:chOff x="0" y="2819400"/>
            <a:chExt cx="9982200" cy="457200"/>
          </a:xfrm>
        </p:grpSpPr>
        <p:sp>
          <p:nvSpPr>
            <p:cNvPr id="6" name="Rectangle 5"/>
            <p:cNvSpPr>
              <a:spLocks noChangeArrowheads="1"/>
            </p:cNvSpPr>
            <p:nvPr userDrawn="1"/>
          </p:nvSpPr>
          <p:spPr bwMode="auto">
            <a:xfrm>
              <a:off x="8839200" y="2819400"/>
              <a:ext cx="1143000" cy="457200"/>
            </a:xfrm>
            <a:prstGeom prst="rect">
              <a:avLst/>
            </a:prstGeom>
            <a:solidFill>
              <a:schemeClr val="tx2">
                <a:lumMod val="75000"/>
              </a:schemeClr>
            </a:solidFill>
            <a:ln w="9525">
              <a:noFill/>
              <a:miter lim="800000"/>
              <a:headEnd/>
              <a:tailEnd/>
            </a:ln>
            <a:effectLst/>
          </p:spPr>
          <p:txBody>
            <a:bodyPr wrap="none" anchor="ctr"/>
            <a:lstStyle/>
            <a:p>
              <a:endParaRPr lang="en-US">
                <a:latin typeface="Calibri" charset="0"/>
              </a:endParaRPr>
            </a:p>
          </p:txBody>
        </p:sp>
        <p:sp>
          <p:nvSpPr>
            <p:cNvPr id="7" name="Rectangle 6"/>
            <p:cNvSpPr>
              <a:spLocks noChangeArrowheads="1"/>
            </p:cNvSpPr>
            <p:nvPr userDrawn="1"/>
          </p:nvSpPr>
          <p:spPr bwMode="auto">
            <a:xfrm>
              <a:off x="6705600" y="2819400"/>
              <a:ext cx="1143000" cy="457200"/>
            </a:xfrm>
            <a:prstGeom prst="rect">
              <a:avLst/>
            </a:prstGeom>
            <a:solidFill>
              <a:srgbClr val="008CB5"/>
            </a:solidFill>
            <a:ln w="9525">
              <a:noFill/>
              <a:miter lim="800000"/>
              <a:headEnd/>
              <a:tailEnd/>
            </a:ln>
            <a:effectLst/>
          </p:spPr>
          <p:txBody>
            <a:bodyPr wrap="none" anchor="ctr"/>
            <a:lstStyle/>
            <a:p>
              <a:endParaRPr lang="en-US">
                <a:latin typeface="Calibri" charset="0"/>
              </a:endParaRPr>
            </a:p>
          </p:txBody>
        </p:sp>
        <p:sp>
          <p:nvSpPr>
            <p:cNvPr id="8" name="Rectangle 7"/>
            <p:cNvSpPr>
              <a:spLocks noChangeArrowheads="1"/>
            </p:cNvSpPr>
            <p:nvPr userDrawn="1"/>
          </p:nvSpPr>
          <p:spPr bwMode="auto">
            <a:xfrm>
              <a:off x="7772400" y="2819400"/>
              <a:ext cx="1143000" cy="457200"/>
            </a:xfrm>
            <a:prstGeom prst="rect">
              <a:avLst/>
            </a:prstGeom>
            <a:solidFill>
              <a:srgbClr val="3063A4"/>
            </a:solidFill>
            <a:ln w="9525">
              <a:noFill/>
              <a:miter lim="800000"/>
              <a:headEnd/>
              <a:tailEnd/>
            </a:ln>
            <a:effectLst/>
          </p:spPr>
          <p:txBody>
            <a:bodyPr wrap="none" anchor="ctr"/>
            <a:lstStyle/>
            <a:p>
              <a:endParaRPr lang="en-US">
                <a:latin typeface="Calibri" charset="0"/>
              </a:endParaRPr>
            </a:p>
          </p:txBody>
        </p:sp>
        <p:sp>
          <p:nvSpPr>
            <p:cNvPr id="9" name="Rectangle 8"/>
            <p:cNvSpPr>
              <a:spLocks noChangeArrowheads="1"/>
            </p:cNvSpPr>
            <p:nvPr userDrawn="1"/>
          </p:nvSpPr>
          <p:spPr bwMode="auto">
            <a:xfrm>
              <a:off x="5638800" y="2819400"/>
              <a:ext cx="1143000" cy="457200"/>
            </a:xfrm>
            <a:prstGeom prst="rect">
              <a:avLst/>
            </a:prstGeom>
            <a:solidFill>
              <a:srgbClr val="49A4D3"/>
            </a:solidFill>
            <a:ln w="9525">
              <a:noFill/>
              <a:miter lim="800000"/>
              <a:headEnd/>
              <a:tailEnd/>
            </a:ln>
            <a:effectLst/>
          </p:spPr>
          <p:txBody>
            <a:bodyPr wrap="none" anchor="ctr"/>
            <a:lstStyle/>
            <a:p>
              <a:endParaRPr lang="en-US">
                <a:latin typeface="Calibri" charset="0"/>
              </a:endParaRPr>
            </a:p>
          </p:txBody>
        </p:sp>
        <p:sp>
          <p:nvSpPr>
            <p:cNvPr id="10" name="Rectangle 9"/>
            <p:cNvSpPr>
              <a:spLocks noChangeArrowheads="1"/>
            </p:cNvSpPr>
            <p:nvPr userDrawn="1"/>
          </p:nvSpPr>
          <p:spPr bwMode="auto">
            <a:xfrm>
              <a:off x="4572000" y="2819400"/>
              <a:ext cx="1143000" cy="457200"/>
            </a:xfrm>
            <a:prstGeom prst="rect">
              <a:avLst/>
            </a:prstGeom>
            <a:solidFill>
              <a:srgbClr val="96D0DD"/>
            </a:solidFill>
            <a:ln w="9525">
              <a:noFill/>
              <a:miter lim="800000"/>
              <a:headEnd/>
              <a:tailEnd/>
            </a:ln>
            <a:effectLst/>
          </p:spPr>
          <p:txBody>
            <a:bodyPr wrap="none" anchor="ctr"/>
            <a:lstStyle/>
            <a:p>
              <a:endParaRPr lang="en-US">
                <a:latin typeface="Calibri" charset="0"/>
              </a:endParaRPr>
            </a:p>
          </p:txBody>
        </p:sp>
        <p:sp>
          <p:nvSpPr>
            <p:cNvPr id="11" name="Rectangle 8"/>
            <p:cNvSpPr>
              <a:spLocks noChangeArrowheads="1"/>
            </p:cNvSpPr>
            <p:nvPr userDrawn="1"/>
          </p:nvSpPr>
          <p:spPr bwMode="auto">
            <a:xfrm>
              <a:off x="0" y="2819400"/>
              <a:ext cx="1143000" cy="457200"/>
            </a:xfrm>
            <a:prstGeom prst="rect">
              <a:avLst/>
            </a:prstGeom>
            <a:solidFill>
              <a:srgbClr val="005C34"/>
            </a:solidFill>
            <a:ln w="9525">
              <a:noFill/>
              <a:miter lim="800000"/>
              <a:headEnd/>
              <a:tailEnd/>
            </a:ln>
            <a:effectLst/>
          </p:spPr>
          <p:txBody>
            <a:bodyPr wrap="none" anchor="ctr"/>
            <a:lstStyle/>
            <a:p>
              <a:endParaRPr lang="en-US">
                <a:latin typeface="Calibri" charset="0"/>
              </a:endParaRPr>
            </a:p>
          </p:txBody>
        </p:sp>
        <p:sp>
          <p:nvSpPr>
            <p:cNvPr id="12" name="Rectangle 11"/>
            <p:cNvSpPr>
              <a:spLocks noChangeArrowheads="1"/>
            </p:cNvSpPr>
            <p:nvPr userDrawn="1"/>
          </p:nvSpPr>
          <p:spPr bwMode="auto">
            <a:xfrm>
              <a:off x="1143000" y="2819400"/>
              <a:ext cx="1143000" cy="457200"/>
            </a:xfrm>
            <a:prstGeom prst="rect">
              <a:avLst/>
            </a:prstGeom>
            <a:solidFill>
              <a:srgbClr val="009791"/>
            </a:solidFill>
            <a:ln w="9525">
              <a:noFill/>
              <a:miter lim="800000"/>
              <a:headEnd/>
              <a:tailEnd/>
            </a:ln>
            <a:effectLst/>
          </p:spPr>
          <p:txBody>
            <a:bodyPr wrap="none" anchor="ctr"/>
            <a:lstStyle/>
            <a:p>
              <a:endParaRPr lang="en-US">
                <a:latin typeface="Calibri" charset="0"/>
              </a:endParaRPr>
            </a:p>
          </p:txBody>
        </p:sp>
        <p:sp>
          <p:nvSpPr>
            <p:cNvPr id="13" name="Rectangle 8"/>
            <p:cNvSpPr>
              <a:spLocks noChangeArrowheads="1"/>
            </p:cNvSpPr>
            <p:nvPr userDrawn="1"/>
          </p:nvSpPr>
          <p:spPr bwMode="auto">
            <a:xfrm>
              <a:off x="2286000" y="2819400"/>
              <a:ext cx="1143000" cy="457200"/>
            </a:xfrm>
            <a:prstGeom prst="rect">
              <a:avLst/>
            </a:prstGeom>
            <a:solidFill>
              <a:srgbClr val="69B92D"/>
            </a:solidFill>
            <a:ln w="9525">
              <a:noFill/>
              <a:miter lim="800000"/>
              <a:headEnd/>
              <a:tailEnd/>
            </a:ln>
            <a:effectLst/>
          </p:spPr>
          <p:txBody>
            <a:bodyPr wrap="none" anchor="ctr"/>
            <a:lstStyle/>
            <a:p>
              <a:endParaRPr lang="en-US">
                <a:latin typeface="Calibri" charset="0"/>
              </a:endParaRPr>
            </a:p>
          </p:txBody>
        </p:sp>
        <p:sp>
          <p:nvSpPr>
            <p:cNvPr id="14" name="Rectangle 8"/>
            <p:cNvSpPr>
              <a:spLocks noChangeArrowheads="1"/>
            </p:cNvSpPr>
            <p:nvPr userDrawn="1"/>
          </p:nvSpPr>
          <p:spPr bwMode="auto">
            <a:xfrm>
              <a:off x="3429000" y="2819400"/>
              <a:ext cx="1143000" cy="457200"/>
            </a:xfrm>
            <a:prstGeom prst="rect">
              <a:avLst/>
            </a:prstGeom>
            <a:solidFill>
              <a:srgbClr val="C8FF00"/>
            </a:solidFill>
            <a:ln w="9525">
              <a:noFill/>
              <a:miter lim="800000"/>
              <a:headEnd/>
              <a:tailEnd/>
            </a:ln>
            <a:effectLst/>
          </p:spPr>
          <p:txBody>
            <a:bodyPr wrap="none" anchor="ctr"/>
            <a:lstStyle/>
            <a:p>
              <a:endParaRPr lang="en-US">
                <a:latin typeface="Calibri" charset="0"/>
              </a:endParaRPr>
            </a:p>
          </p:txBody>
        </p:sp>
      </p:grpSp>
      <p:sp>
        <p:nvSpPr>
          <p:cNvPr id="15" name="Rectangle 14"/>
          <p:cNvSpPr/>
          <p:nvPr userDrawn="1"/>
        </p:nvSpPr>
        <p:spPr>
          <a:xfrm>
            <a:off x="0" y="838200"/>
            <a:ext cx="8018585" cy="76200"/>
          </a:xfrm>
          <a:prstGeom prst="rect">
            <a:avLst/>
          </a:prstGeom>
          <a:solidFill>
            <a:srgbClr val="3063A4"/>
          </a:solidFill>
          <a:ln w="9525">
            <a:noFill/>
            <a:miter lim="800000"/>
            <a:headEnd/>
            <a:tailEnd/>
          </a:ln>
          <a:effectLst/>
        </p:spPr>
        <p:txBody>
          <a:bodyPr wrap="none" anchor="ctr"/>
          <a:lstStyle/>
          <a:p>
            <a:endParaRPr lang="en-US">
              <a:latin typeface="Calibri" charset="0"/>
            </a:endParaRPr>
          </a:p>
        </p:txBody>
      </p:sp>
      <p:pic>
        <p:nvPicPr>
          <p:cNvPr id="16" name="Picture 12"/>
          <p:cNvPicPr>
            <a:picLocks noChangeAspect="1" noChangeArrowheads="1"/>
          </p:cNvPicPr>
          <p:nvPr userDrawn="1"/>
        </p:nvPicPr>
        <p:blipFill>
          <a:blip r:embed="rId2" cstate="print"/>
          <a:srcRect/>
          <a:stretch>
            <a:fillRect/>
          </a:stretch>
        </p:blipFill>
        <p:spPr bwMode="auto">
          <a:xfrm>
            <a:off x="8006862" y="457201"/>
            <a:ext cx="1137138" cy="549275"/>
          </a:xfrm>
          <a:prstGeom prst="rect">
            <a:avLst/>
          </a:prstGeom>
          <a:noFill/>
          <a:ln w="9525">
            <a:noFill/>
            <a:miter lim="800000"/>
            <a:headEnd/>
            <a:tailEnd/>
          </a:ln>
        </p:spPr>
      </p:pic>
      <p:sp>
        <p:nvSpPr>
          <p:cNvPr id="3" name="Title Placeholder 1"/>
          <p:cNvSpPr>
            <a:spLocks noGrp="1"/>
          </p:cNvSpPr>
          <p:nvPr>
            <p:ph type="title"/>
          </p:nvPr>
        </p:nvSpPr>
        <p:spPr bwMode="auto">
          <a:xfrm>
            <a:off x="492369" y="152401"/>
            <a:ext cx="7526215" cy="639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3200"/>
            </a:lvl1pPr>
          </a:lstStyle>
          <a:p>
            <a:pPr lvl="0"/>
            <a:endParaRPr lang="en-US" dirty="0"/>
          </a:p>
        </p:txBody>
      </p:sp>
      <p:sp>
        <p:nvSpPr>
          <p:cNvPr id="19" name="Slide Number Placeholder 6"/>
          <p:cNvSpPr txBox="1">
            <a:spLocks/>
          </p:cNvSpPr>
          <p:nvPr userDrawn="1"/>
        </p:nvSpPr>
        <p:spPr bwMode="auto">
          <a:xfrm>
            <a:off x="6553200" y="6472239"/>
            <a:ext cx="2133600" cy="365125"/>
          </a:xfrm>
          <a:prstGeom prst="rect">
            <a:avLst/>
          </a:prstGeom>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C8E3404-7B04-49A4-B2E6-38B9A8A38B7E}" type="slidenum">
              <a:rPr kumimoji="0" lang="en-US" sz="1000" b="0" i="0" u="none" strike="noStrike" kern="1200" cap="none" spc="0" normalizeH="0" baseline="0" noProof="0" smtClean="0">
                <a:ln>
                  <a:noFill/>
                </a:ln>
                <a:solidFill>
                  <a:schemeClr val="tx1"/>
                </a:solidFill>
                <a:effectLst/>
                <a:uLnTx/>
                <a:uFillTx/>
                <a:latin typeface="Sylfaen" pitchFamily="18"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a:t>
            </a:fld>
            <a:r>
              <a:rPr kumimoji="0" lang="ka-GE" sz="1000" b="0" i="0" u="none" strike="noStrike" kern="1200" cap="none" spc="0" normalizeH="0" baseline="0" noProof="0" dirty="0" smtClean="0">
                <a:ln>
                  <a:noFill/>
                </a:ln>
                <a:solidFill>
                  <a:schemeClr val="tx1"/>
                </a:solidFill>
                <a:effectLst/>
                <a:uLnTx/>
                <a:uFillTx/>
                <a:latin typeface="Sylfaen" pitchFamily="18" charset="0"/>
                <a:ea typeface="+mn-ea"/>
                <a:cs typeface="Arial" charset="0"/>
              </a:rPr>
              <a:t> /</a:t>
            </a:r>
            <a:r>
              <a:rPr kumimoji="0" lang="en-US" sz="1000" b="0" i="0" u="none" strike="noStrike" kern="1200" cap="none" spc="0" normalizeH="0" baseline="0" noProof="0" dirty="0" smtClean="0">
                <a:ln>
                  <a:noFill/>
                </a:ln>
                <a:solidFill>
                  <a:schemeClr val="tx1"/>
                </a:solidFill>
                <a:effectLst/>
                <a:uLnTx/>
                <a:uFillTx/>
                <a:latin typeface="Sylfaen" pitchFamily="18" charset="0"/>
                <a:ea typeface="+mn-ea"/>
                <a:cs typeface="Arial" charset="0"/>
              </a:rPr>
              <a:t>104</a:t>
            </a:r>
            <a:endParaRPr kumimoji="0" lang="en-US" sz="1000" b="0" i="0" u="none" strike="noStrike" kern="1200" cap="none" spc="0" normalizeH="0" baseline="0" noProof="0" dirty="0">
              <a:ln>
                <a:noFill/>
              </a:ln>
              <a:solidFill>
                <a:schemeClr val="tx1"/>
              </a:solidFill>
              <a:effectLst/>
              <a:uLnTx/>
              <a:uFillTx/>
              <a:latin typeface="Sylfaen" pitchFamily="18" charset="0"/>
              <a:ea typeface="+mn-ea"/>
              <a:cs typeface="Arial" charset="0"/>
            </a:endParaRPr>
          </a:p>
        </p:txBody>
      </p:sp>
      <p:sp>
        <p:nvSpPr>
          <p:cNvPr id="21" name="Footer Placeholder 4"/>
          <p:cNvSpPr txBox="1">
            <a:spLocks/>
          </p:cNvSpPr>
          <p:nvPr userDrawn="1"/>
        </p:nvSpPr>
        <p:spPr>
          <a:xfrm>
            <a:off x="480646" y="6467476"/>
            <a:ext cx="4935415" cy="365125"/>
          </a:xfrm>
          <a:prstGeom prst="rect">
            <a:avLst/>
          </a:prstGeom>
        </p:spPr>
        <p:txBody>
          <a:bodyPr anchor="ctr"/>
          <a:lstStyle/>
          <a:p>
            <a:r>
              <a:rPr lang="ka-GE" sz="1200" dirty="0" smtClean="0">
                <a:solidFill>
                  <a:schemeClr val="tx1"/>
                </a:solidFill>
                <a:latin typeface="Sylfaen" pitchFamily="18" charset="0"/>
              </a:rPr>
              <a:t>აფთიაქების</a:t>
            </a:r>
            <a:r>
              <a:rPr lang="ka-GE" sz="1200" baseline="0" dirty="0" smtClean="0">
                <a:solidFill>
                  <a:schemeClr val="tx1"/>
                </a:solidFill>
                <a:latin typeface="Sylfaen" pitchFamily="18" charset="0"/>
              </a:rPr>
              <a:t> სამომხმარებლო ქცევის შესწავლა </a:t>
            </a:r>
            <a:r>
              <a:rPr lang="ka-GE" sz="1200" dirty="0" smtClean="0">
                <a:solidFill>
                  <a:schemeClr val="tx1"/>
                </a:solidFill>
                <a:latin typeface="Sylfaen" pitchFamily="18" charset="0"/>
              </a:rPr>
              <a:t>,  2013</a:t>
            </a:r>
            <a:endParaRPr lang="ka-GE" sz="1200" dirty="0">
              <a:solidFill>
                <a:schemeClr val="tx1"/>
              </a:solidFill>
              <a:latin typeface="Sylfae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39FD93-0E3D-4D39-8122-C480FA8B36AB}" type="datetimeFigureOut">
              <a:rPr lang="en-US" smtClean="0"/>
              <a:pPr/>
              <a:t>12/31/2014</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B4D36-0DF3-407B-8DB9-0BD02390802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7" r:id="rId5"/>
    <p:sldLayoutId id="2147483668"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907704" y="2290192"/>
            <a:ext cx="5255096" cy="1066800"/>
          </a:xfrm>
        </p:spPr>
        <p:txBody>
          <a:bodyPr/>
          <a:lstStyle/>
          <a:p>
            <a:r>
              <a:rPr lang="ka-GE" b="1" dirty="0" smtClean="0"/>
              <a:t>დამსაქმებელთა განწყობების კვლევა პროფესიულ განათლებასთან დაკავშირებით</a:t>
            </a:r>
            <a:endParaRPr lang="en-US" b="1" dirty="0"/>
          </a:p>
        </p:txBody>
      </p:sp>
      <p:sp>
        <p:nvSpPr>
          <p:cNvPr id="10" name="Subtitle 2"/>
          <p:cNvSpPr txBox="1">
            <a:spLocks/>
          </p:cNvSpPr>
          <p:nvPr/>
        </p:nvSpPr>
        <p:spPr bwMode="auto">
          <a:xfrm>
            <a:off x="2411760" y="4746972"/>
            <a:ext cx="4680520" cy="504056"/>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lang="ka-GE" sz="1200" dirty="0" smtClean="0">
                <a:solidFill>
                  <a:srgbClr val="000000"/>
                </a:solidFill>
                <a:latin typeface="Sylfaen" pitchFamily="18" charset="0"/>
              </a:rPr>
              <a:t>მომზადებულია განათლებისა და მეცნიერების სამინისტროს პროფესიული განათლების დეპარტამენტისათვის</a:t>
            </a:r>
          </a:p>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lang="ka-GE" sz="1200" dirty="0" smtClean="0">
                <a:solidFill>
                  <a:srgbClr val="000000"/>
                </a:solidFill>
                <a:latin typeface="Sylfaen" pitchFamily="18" charset="0"/>
              </a:rPr>
              <a:t>დეკემბერი</a:t>
            </a:r>
            <a:r>
              <a:rPr lang="en-US" sz="1200" dirty="0" smtClean="0">
                <a:solidFill>
                  <a:srgbClr val="000000"/>
                </a:solidFill>
                <a:latin typeface="Sylfaen" pitchFamily="18" charset="0"/>
              </a:rPr>
              <a:t>,</a:t>
            </a:r>
            <a:r>
              <a:rPr lang="ka-GE" sz="1200" dirty="0" smtClean="0">
                <a:solidFill>
                  <a:srgbClr val="000000"/>
                </a:solidFill>
                <a:latin typeface="Sylfaen" pitchFamily="18" charset="0"/>
              </a:rPr>
              <a:t> </a:t>
            </a:r>
            <a:r>
              <a:rPr lang="en-US" sz="1200" dirty="0" smtClean="0">
                <a:solidFill>
                  <a:srgbClr val="000000"/>
                </a:solidFill>
                <a:latin typeface="Sylfaen" pitchFamily="18" charset="0"/>
              </a:rPr>
              <a:t> </a:t>
            </a:r>
            <a:r>
              <a:rPr kumimoji="0" lang="ka-GE" sz="1200" b="0" i="0" u="none" strike="noStrike" kern="1200" cap="none" spc="0" normalizeH="0" baseline="0" noProof="0" dirty="0" smtClean="0">
                <a:ln>
                  <a:noFill/>
                </a:ln>
                <a:solidFill>
                  <a:srgbClr val="000000"/>
                </a:solidFill>
                <a:effectLst/>
                <a:uLnTx/>
                <a:uFillTx/>
                <a:latin typeface="Sylfaen" pitchFamily="18" charset="0"/>
              </a:rPr>
              <a:t>201</a:t>
            </a:r>
            <a:r>
              <a:rPr kumimoji="0" lang="en-US" sz="1200" b="0" i="0" u="none" strike="noStrike" kern="1200" cap="none" spc="0" normalizeH="0" baseline="0" noProof="0" dirty="0" smtClean="0">
                <a:ln>
                  <a:noFill/>
                </a:ln>
                <a:solidFill>
                  <a:srgbClr val="000000"/>
                </a:solidFill>
                <a:effectLst/>
                <a:uLnTx/>
                <a:uFillTx/>
                <a:latin typeface="Sylfaen" pitchFamily="18" charset="0"/>
              </a:rPr>
              <a:t>4</a:t>
            </a:r>
            <a:r>
              <a:rPr kumimoji="0" lang="ka-GE" sz="1200" b="0" i="0" u="none" strike="noStrike" kern="1200" cap="none" spc="0" normalizeH="0" baseline="0" noProof="0" dirty="0" smtClean="0">
                <a:ln>
                  <a:noFill/>
                </a:ln>
                <a:solidFill>
                  <a:srgbClr val="000000"/>
                </a:solidFill>
                <a:effectLst/>
                <a:uLnTx/>
                <a:uFillTx/>
                <a:latin typeface="Sylfaen" pitchFamily="18" charset="0"/>
              </a:rPr>
              <a:t> </a:t>
            </a:r>
          </a:p>
        </p:txBody>
      </p:sp>
      <p:sp>
        <p:nvSpPr>
          <p:cNvPr id="4" name="Text Placeholder 1"/>
          <p:cNvSpPr>
            <a:spLocks noGrp="1"/>
          </p:cNvSpPr>
          <p:nvPr>
            <p:ph type="body" idx="1"/>
          </p:nvPr>
        </p:nvSpPr>
        <p:spPr>
          <a:xfrm>
            <a:off x="2051720" y="3687688"/>
            <a:ext cx="5255096" cy="1066800"/>
          </a:xfrm>
        </p:spPr>
        <p:txBody>
          <a:bodyPr/>
          <a:lstStyle/>
          <a:p>
            <a:r>
              <a:rPr lang="ka-GE" b="1" dirty="0" smtClean="0"/>
              <a:t>პირველადი ანგარიში</a:t>
            </a:r>
            <a:endParaRPr lang="en-US"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6216" y="260000"/>
            <a:ext cx="2490589" cy="186484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5" y="260648"/>
            <a:ext cx="7696773" cy="288032"/>
          </a:xfrm>
          <a:noFill/>
        </p:spPr>
        <p:txBody>
          <a:bodyPr>
            <a:noAutofit/>
          </a:bodyPr>
          <a:lstStyle/>
          <a:p>
            <a:r>
              <a:rPr lang="ka-GE" dirty="0" smtClean="0"/>
              <a:t> პროფესიულ სასწავლებლებთან თანამშრომლობის ფორმა</a:t>
            </a:r>
            <a:endParaRPr lang="en-US" dirty="0"/>
          </a:p>
        </p:txBody>
      </p:sp>
      <p:cxnSp>
        <p:nvCxnSpPr>
          <p:cNvPr id="18" name="Straight Connector 17"/>
          <p:cNvCxnSpPr/>
          <p:nvPr/>
        </p:nvCxnSpPr>
        <p:spPr>
          <a:xfrm>
            <a:off x="543744" y="1052736"/>
            <a:ext cx="35962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539552" y="764704"/>
            <a:ext cx="7776864" cy="261610"/>
          </a:xfrm>
          <a:prstGeom prst="rect">
            <a:avLst/>
          </a:prstGeom>
          <a:noFill/>
          <a:ln w="9525">
            <a:noFill/>
            <a:miter lim="800000"/>
            <a:headEnd/>
            <a:tailEnd/>
          </a:ln>
        </p:spPr>
        <p:txBody>
          <a:bodyPr wrap="square">
            <a:spAutoFit/>
          </a:bodyPr>
          <a:lstStyle/>
          <a:p>
            <a:r>
              <a:rPr lang="ka-GE" sz="1100" dirty="0">
                <a:latin typeface="Sylfaen" pitchFamily="18" charset="0"/>
              </a:rPr>
              <a:t>აქვს თუ არა თქვენს კომპანიას ამ სახის თანამშრომლობა რომელიმე პროფესიულ სასწავლებელთან/კოლეჯთან?</a:t>
            </a:r>
            <a:endParaRPr lang="en-US" sz="1100" dirty="0">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249160472"/>
              </p:ext>
            </p:extLst>
          </p:nvPr>
        </p:nvGraphicFramePr>
        <p:xfrm>
          <a:off x="518866" y="1161827"/>
          <a:ext cx="8085581" cy="4355405"/>
        </p:xfrm>
        <a:graphic>
          <a:graphicData uri="http://schemas.openxmlformats.org/drawingml/2006/table">
            <a:tbl>
              <a:tblPr firstRow="1" firstCol="1" bandRow="1">
                <a:tableStyleId>{5C22544A-7EE6-4342-B048-85BDC9FD1C3A}</a:tableStyleId>
              </a:tblPr>
              <a:tblGrid>
                <a:gridCol w="5296023"/>
                <a:gridCol w="660685"/>
                <a:gridCol w="663643"/>
                <a:gridCol w="732615"/>
                <a:gridCol w="732615"/>
              </a:tblGrid>
              <a:tr h="353816">
                <a:tc>
                  <a:txBody>
                    <a:bodyPr/>
                    <a:lstStyle/>
                    <a:p>
                      <a:pPr marL="0" marR="0">
                        <a:spcBef>
                          <a:spcPts val="0"/>
                        </a:spcBef>
                        <a:spcAft>
                          <a:spcPts val="0"/>
                        </a:spcAft>
                      </a:pPr>
                      <a:r>
                        <a:rPr lang="ka-GE" sz="1050" dirty="0">
                          <a:solidFill>
                            <a:schemeClr val="tx1"/>
                          </a:solidFill>
                          <a:effectLst/>
                          <a:latin typeface="Sylfaen" pitchFamily="18" charset="0"/>
                        </a:rPr>
                        <a:t> </a:t>
                      </a:r>
                      <a:endParaRPr lang="en-US" sz="105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200" dirty="0">
                          <a:solidFill>
                            <a:schemeClr val="tx1"/>
                          </a:solidFill>
                          <a:effectLst/>
                          <a:latin typeface="Sylfaen" pitchFamily="18" charset="0"/>
                        </a:rPr>
                        <a:t>დიახ</a:t>
                      </a:r>
                      <a:endParaRPr lang="en-US" sz="18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200" dirty="0">
                          <a:solidFill>
                            <a:schemeClr val="tx1"/>
                          </a:solidFill>
                          <a:effectLst/>
                          <a:latin typeface="Sylfaen" pitchFamily="18" charset="0"/>
                        </a:rPr>
                        <a:t>არა</a:t>
                      </a:r>
                      <a:endParaRPr lang="en-US" sz="18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არ ვიცი</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000" b="1" dirty="0" smtClean="0">
                          <a:solidFill>
                            <a:schemeClr val="tx1"/>
                          </a:solidFill>
                          <a:effectLst/>
                          <a:latin typeface="Sylfaen" pitchFamily="18" charset="0"/>
                          <a:ea typeface="Times New Roman"/>
                        </a:rPr>
                        <a:t>არ ეხება</a:t>
                      </a:r>
                      <a:endParaRPr lang="en-US" sz="10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34720">
                <a:tc>
                  <a:txBody>
                    <a:bodyPr/>
                    <a:lstStyle/>
                    <a:p>
                      <a:pPr marL="0" marR="0">
                        <a:spcBef>
                          <a:spcPts val="0"/>
                        </a:spcBef>
                        <a:spcAft>
                          <a:spcPts val="0"/>
                        </a:spcAft>
                      </a:pPr>
                      <a:r>
                        <a:rPr lang="ka-GE" sz="1050" b="0" dirty="0">
                          <a:solidFill>
                            <a:schemeClr val="tx1"/>
                          </a:solidFill>
                          <a:effectLst/>
                          <a:latin typeface="Sylfaen" pitchFamily="18" charset="0"/>
                        </a:rPr>
                        <a:t>გვაქვს გაფორმებული მემორანდუმი თანამშრომლობის </a:t>
                      </a:r>
                      <a:endParaRPr lang="ka-GE" sz="1050" b="0" dirty="0" smtClean="0">
                        <a:solidFill>
                          <a:schemeClr val="tx1"/>
                        </a:solidFill>
                        <a:effectLst/>
                        <a:latin typeface="Sylfaen" pitchFamily="18" charset="0"/>
                      </a:endParaRPr>
                    </a:p>
                    <a:p>
                      <a:pPr marL="0" marR="0">
                        <a:spcBef>
                          <a:spcPts val="0"/>
                        </a:spcBef>
                        <a:spcAft>
                          <a:spcPts val="0"/>
                        </a:spcAft>
                      </a:pPr>
                      <a:r>
                        <a:rPr lang="ka-GE" sz="1050" b="0" dirty="0" smtClean="0">
                          <a:solidFill>
                            <a:schemeClr val="tx1"/>
                          </a:solidFill>
                          <a:effectLst/>
                          <a:latin typeface="Sylfaen" pitchFamily="18" charset="0"/>
                        </a:rPr>
                        <a:t>შესახებ </a:t>
                      </a:r>
                      <a:r>
                        <a:rPr lang="ka-GE" sz="1050" b="0" dirty="0">
                          <a:solidFill>
                            <a:schemeClr val="tx1"/>
                          </a:solidFill>
                          <a:effectLst/>
                          <a:latin typeface="Sylfaen" pitchFamily="18" charset="0"/>
                        </a:rPr>
                        <a:t>პროფესიულ სასწავლებელთან</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70%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11%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ვესწრებით გამოცდებს </a:t>
                      </a:r>
                      <a:r>
                        <a:rPr lang="ka-GE" sz="1050" b="0" dirty="0" smtClean="0">
                          <a:solidFill>
                            <a:schemeClr val="tx1"/>
                          </a:solidFill>
                          <a:effectLst/>
                          <a:latin typeface="Sylfaen" pitchFamily="18" charset="0"/>
                        </a:rPr>
                        <a:t>პროფესიულ</a:t>
                      </a:r>
                      <a:r>
                        <a:rPr lang="ka-GE" sz="1050" b="0" baseline="0" dirty="0" smtClean="0">
                          <a:solidFill>
                            <a:schemeClr val="tx1"/>
                          </a:solidFill>
                          <a:effectLst/>
                          <a:latin typeface="Sylfaen" pitchFamily="18" charset="0"/>
                        </a:rPr>
                        <a:t> </a:t>
                      </a:r>
                      <a:r>
                        <a:rPr lang="ka-GE" sz="1050" b="0" dirty="0" smtClean="0">
                          <a:solidFill>
                            <a:schemeClr val="tx1"/>
                          </a:solidFill>
                          <a:effectLst/>
                          <a:latin typeface="Sylfaen" pitchFamily="18" charset="0"/>
                        </a:rPr>
                        <a:t>სასწავლებლებში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56%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23%</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მონაწილეობას ვიღებთ კურიკულუმის/სასწავლო პროგრამის შემუშავებაში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55%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პროფესიულ სტუდენტებს ვთავაზობთ საწარმოო პრაქტიკას </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ვასაქმებთ პროფესიული სასწავლებლების კურსდამთავრებულებს</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54%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19%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23%</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ვართ პროფესიული სასწავლებლის სამეთვალყურეო საბჭოს წევრები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68%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53816">
                <a:tc>
                  <a:txBody>
                    <a:bodyPr/>
                    <a:lstStyle/>
                    <a:p>
                      <a:pPr marL="0" marR="0">
                        <a:spcBef>
                          <a:spcPts val="0"/>
                        </a:spcBef>
                        <a:spcAft>
                          <a:spcPts val="0"/>
                        </a:spcAft>
                      </a:pPr>
                      <a:r>
                        <a:rPr lang="ka-GE" sz="1050" b="0" dirty="0">
                          <a:solidFill>
                            <a:schemeClr val="tx1"/>
                          </a:solidFill>
                          <a:effectLst/>
                          <a:latin typeface="Sylfaen" pitchFamily="18" charset="0"/>
                        </a:rPr>
                        <a:t>მონაწილეობას ვიღებთ პროფესიული სასწავლებლების ღია კარის დღეებში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54%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36341">
                <a:tc>
                  <a:txBody>
                    <a:bodyPr/>
                    <a:lstStyle/>
                    <a:p>
                      <a:pPr marL="0" marR="0">
                        <a:spcBef>
                          <a:spcPts val="0"/>
                        </a:spcBef>
                        <a:spcAft>
                          <a:spcPts val="0"/>
                        </a:spcAft>
                      </a:pPr>
                      <a:r>
                        <a:rPr lang="ka-GE" sz="1050" b="0" dirty="0" smtClean="0">
                          <a:solidFill>
                            <a:schemeClr val="tx1"/>
                          </a:solidFill>
                          <a:effectLst/>
                          <a:latin typeface="Sylfaen" pitchFamily="18" charset="0"/>
                        </a:rPr>
                        <a:t>ვმონაწილეობთ</a:t>
                      </a:r>
                      <a:r>
                        <a:rPr lang="ka-GE" sz="1050" b="0" baseline="0" dirty="0" smtClean="0">
                          <a:solidFill>
                            <a:schemeClr val="tx1"/>
                          </a:solidFill>
                          <a:effectLst/>
                          <a:latin typeface="Sylfaen" pitchFamily="18" charset="0"/>
                        </a:rPr>
                        <a:t> </a:t>
                      </a:r>
                      <a:r>
                        <a:rPr lang="ka-GE" sz="1050" b="0" dirty="0" smtClean="0">
                          <a:solidFill>
                            <a:schemeClr val="tx1"/>
                          </a:solidFill>
                          <a:effectLst/>
                          <a:latin typeface="Sylfaen" pitchFamily="18" charset="0"/>
                        </a:rPr>
                        <a:t>სხვადასხვა </a:t>
                      </a:r>
                      <a:r>
                        <a:rPr lang="ka-GE" sz="1050" b="0" dirty="0">
                          <a:solidFill>
                            <a:schemeClr val="tx1"/>
                          </a:solidFill>
                          <a:effectLst/>
                          <a:latin typeface="Sylfaen" pitchFamily="18" charset="0"/>
                        </a:rPr>
                        <a:t>ღონისძიებებში პროფესიულ სასწავლებელთან ერთად (ექსკურსია, პროფესიული განათლების ფესტივალი, კონფერენცია, სემინარი, საერთაშორისო ორგანიზაციების მიერ ორგანიზებული ღინისძიებები)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a:solidFill>
                            <a:srgbClr val="000000"/>
                          </a:solidFill>
                          <a:effectLst/>
                          <a:latin typeface="Sylfaen" pitchFamily="18" charset="0"/>
                        </a:rPr>
                        <a:t>55%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53816">
                <a:tc>
                  <a:txBody>
                    <a:bodyPr/>
                    <a:lstStyle/>
                    <a:p>
                      <a:pPr marL="0" marR="0">
                        <a:spcBef>
                          <a:spcPts val="0"/>
                        </a:spcBef>
                        <a:spcAft>
                          <a:spcPts val="0"/>
                        </a:spcAft>
                      </a:pPr>
                      <a:r>
                        <a:rPr lang="ka-GE" sz="1050" b="0" dirty="0" smtClean="0">
                          <a:solidFill>
                            <a:schemeClr val="tx1"/>
                          </a:solidFill>
                          <a:effectLst/>
                          <a:latin typeface="Sylfaen" pitchFamily="18" charset="0"/>
                        </a:rPr>
                        <a:t>ვმონაწილეობთ პროფესიული განათლების მასწავლებელთა </a:t>
                      </a:r>
                      <a:r>
                        <a:rPr lang="ka-GE" sz="1050" b="0" dirty="0">
                          <a:solidFill>
                            <a:schemeClr val="tx1"/>
                          </a:solidFill>
                          <a:effectLst/>
                          <a:latin typeface="Sylfaen" pitchFamily="18" charset="0"/>
                        </a:rPr>
                        <a:t>გადამზადებაში </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68%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00" b="0" i="0" u="none" strike="noStrike" dirty="0">
                          <a:solidFill>
                            <a:srgbClr val="000000"/>
                          </a:solidFill>
                          <a:effectLst/>
                          <a:latin typeface="Sylfaen" pitchFamily="18" charset="0"/>
                        </a:rPr>
                        <a:t>21%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53816">
                <a:tc>
                  <a:txBody>
                    <a:bodyPr/>
                    <a:lstStyle/>
                    <a:p>
                      <a:pPr marL="0" marR="0">
                        <a:spcBef>
                          <a:spcPts val="0"/>
                        </a:spcBef>
                        <a:spcAft>
                          <a:spcPts val="0"/>
                        </a:spcAft>
                      </a:pPr>
                      <a:r>
                        <a:rPr lang="ka-GE" sz="1050" b="0" dirty="0" smtClean="0">
                          <a:solidFill>
                            <a:schemeClr val="tx1"/>
                          </a:solidFill>
                          <a:effectLst/>
                          <a:latin typeface="Sylfaen" pitchFamily="18" charset="0"/>
                        </a:rPr>
                        <a:t>მმონაწილეობთ</a:t>
                      </a:r>
                      <a:r>
                        <a:rPr lang="ka-GE" sz="1050" b="0" baseline="0" dirty="0" smtClean="0">
                          <a:solidFill>
                            <a:schemeClr val="tx1"/>
                          </a:solidFill>
                          <a:effectLst/>
                          <a:latin typeface="Sylfaen" pitchFamily="18" charset="0"/>
                        </a:rPr>
                        <a:t> </a:t>
                      </a:r>
                      <a:r>
                        <a:rPr lang="ka-GE" sz="1050" b="0" dirty="0" smtClean="0">
                          <a:solidFill>
                            <a:schemeClr val="tx1"/>
                          </a:solidFill>
                          <a:effectLst/>
                          <a:latin typeface="Sylfaen" pitchFamily="18" charset="0"/>
                        </a:rPr>
                        <a:t>პროფესიული </a:t>
                      </a:r>
                      <a:r>
                        <a:rPr lang="ka-GE" sz="1050" b="0" dirty="0">
                          <a:solidFill>
                            <a:schemeClr val="tx1"/>
                          </a:solidFill>
                          <a:effectLst/>
                          <a:latin typeface="Sylfaen" pitchFamily="18" charset="0"/>
                        </a:rPr>
                        <a:t>სტანდარტების შემუშავებაში/გადახედვაში</a:t>
                      </a:r>
                      <a:endParaRPr lang="en-US" sz="105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12%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a:solidFill>
                            <a:srgbClr val="000000"/>
                          </a:solidFill>
                          <a:effectLst/>
                          <a:latin typeface="Sylfaen" pitchFamily="18" charset="0"/>
                        </a:rPr>
                        <a:t>63%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b"/>
                      <a:r>
                        <a:rPr lang="en-US" sz="1000" b="0" i="0" u="none" strike="noStrike" dirty="0">
                          <a:solidFill>
                            <a:srgbClr val="000000"/>
                          </a:solidFill>
                          <a:effectLst/>
                          <a:latin typeface="Sylfaen" pitchFamily="18" charset="0"/>
                        </a:rPr>
                        <a:t>21%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sp>
        <p:nvSpPr>
          <p:cNvPr id="17" name="Rectangle 16"/>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2" name="Up-Down Arrow 2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8" name="Rectangle 7"/>
          <p:cNvSpPr/>
          <p:nvPr/>
        </p:nvSpPr>
        <p:spPr>
          <a:xfrm>
            <a:off x="467544" y="5589240"/>
            <a:ext cx="6968610" cy="830997"/>
          </a:xfrm>
          <a:prstGeom prst="rect">
            <a:avLst/>
          </a:prstGeom>
          <a:ln>
            <a:solidFill>
              <a:schemeClr val="bg1">
                <a:lumMod val="50000"/>
              </a:schemeClr>
            </a:solidFill>
            <a:prstDash val="sysDash"/>
          </a:ln>
        </p:spPr>
        <p:txBody>
          <a:bodyPr wrap="square">
            <a:spAutoFit/>
          </a:bodyPr>
          <a:lstStyle/>
          <a:p>
            <a:pPr lvl="0" algn="just"/>
            <a:r>
              <a:rPr lang="ka-GE" sz="1200" dirty="0" smtClean="0"/>
              <a:t>პროფესიულ სასწავლებლებთან კომპანიების თანამშრომლობის ყველაზე გავრცელებულ ფორმას მემორანდუმი, სტუდენტების საწარმოო პრაქტიკა და კურსდამთავრებულთა დასაქმება წარმოადგენს.  ყველაზე არააპრობირებული ფორმა კი სასწავლებლების სამეთვალყურეო საბჭოს წევრობა და პროფესიული განათლების მასწავლებელთა გადამზადებაა. </a:t>
            </a:r>
            <a:endParaRPr lang="en-US" sz="1200" dirty="0">
              <a:solidFill>
                <a:prstClr val="black"/>
              </a:solidFill>
              <a:latin typeface="Calibri"/>
            </a:endParaRPr>
          </a:p>
        </p:txBody>
      </p:sp>
      <p:sp>
        <p:nvSpPr>
          <p:cNvPr id="9" name="Oval 8"/>
          <p:cNvSpPr/>
          <p:nvPr/>
        </p:nvSpPr>
        <p:spPr>
          <a:xfrm>
            <a:off x="5868038" y="1534716"/>
            <a:ext cx="432260" cy="36004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2" name="Oval 11"/>
          <p:cNvSpPr/>
          <p:nvPr/>
        </p:nvSpPr>
        <p:spPr>
          <a:xfrm>
            <a:off x="5901840" y="2650123"/>
            <a:ext cx="432260" cy="36004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3" name="Oval 12"/>
          <p:cNvSpPr/>
          <p:nvPr/>
        </p:nvSpPr>
        <p:spPr>
          <a:xfrm>
            <a:off x="5901840" y="3004274"/>
            <a:ext cx="432260" cy="36004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321757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2280829523"/>
              </p:ext>
            </p:extLst>
          </p:nvPr>
        </p:nvGraphicFramePr>
        <p:xfrm>
          <a:off x="4572000" y="1556792"/>
          <a:ext cx="4572000" cy="31683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Chart 1"/>
          <p:cNvGraphicFramePr/>
          <p:nvPr>
            <p:extLst>
              <p:ext uri="{D42A27DB-BD31-4B8C-83A1-F6EECF244321}">
                <p14:modId xmlns:p14="http://schemas.microsoft.com/office/powerpoint/2010/main" val="2303978281"/>
              </p:ext>
            </p:extLst>
          </p:nvPr>
        </p:nvGraphicFramePr>
        <p:xfrm>
          <a:off x="471736" y="1628800"/>
          <a:ext cx="4388296" cy="3024336"/>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8"/>
          <p:cNvSpPr>
            <a:spLocks noChangeArrowheads="1"/>
          </p:cNvSpPr>
          <p:nvPr/>
        </p:nvSpPr>
        <p:spPr bwMode="auto">
          <a:xfrm>
            <a:off x="395536" y="836712"/>
            <a:ext cx="4258816" cy="430887"/>
          </a:xfrm>
          <a:prstGeom prst="rect">
            <a:avLst/>
          </a:prstGeom>
          <a:noFill/>
          <a:ln w="9525">
            <a:noFill/>
            <a:miter lim="800000"/>
            <a:headEnd/>
            <a:tailEnd/>
          </a:ln>
        </p:spPr>
        <p:txBody>
          <a:bodyPr wrap="square">
            <a:spAutoFit/>
          </a:bodyPr>
          <a:lstStyle/>
          <a:p>
            <a:r>
              <a:rPr lang="ka-GE" sz="1100" dirty="0">
                <a:latin typeface="Sylfaen" pitchFamily="18" charset="0"/>
              </a:rPr>
              <a:t>ზოგადად, ვის მიერ არის ინიცირებული თანამშრომლობა თქვენსა და პროფესიულ სასწავლებელს შორის?</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პროფესიულ სასწავლებლებთან თანამშრომლობის </a:t>
            </a:r>
            <a:br>
              <a:rPr lang="ka-GE" dirty="0" smtClean="0"/>
            </a:br>
            <a:r>
              <a:rPr lang="ka-GE" dirty="0" smtClean="0"/>
              <a:t>ინიცირება და უკუკავშირი </a:t>
            </a:r>
            <a:endParaRPr lang="en-US" sz="1600" i="1" dirty="0"/>
          </a:p>
        </p:txBody>
      </p:sp>
      <p:cxnSp>
        <p:nvCxnSpPr>
          <p:cNvPr id="6" name="Straight Connector 5"/>
          <p:cNvCxnSpPr/>
          <p:nvPr/>
        </p:nvCxnSpPr>
        <p:spPr>
          <a:xfrm>
            <a:off x="471736" y="134076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3995936" y="2348880"/>
            <a:ext cx="452673" cy="448191"/>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3" name="Rectangle 8"/>
          <p:cNvSpPr>
            <a:spLocks noChangeArrowheads="1"/>
          </p:cNvSpPr>
          <p:nvPr/>
        </p:nvSpPr>
        <p:spPr bwMode="auto">
          <a:xfrm>
            <a:off x="4572000" y="764704"/>
            <a:ext cx="4141792" cy="600164"/>
          </a:xfrm>
          <a:prstGeom prst="rect">
            <a:avLst/>
          </a:prstGeom>
          <a:noFill/>
          <a:ln w="9525">
            <a:noFill/>
            <a:miter lim="800000"/>
            <a:headEnd/>
            <a:tailEnd/>
          </a:ln>
        </p:spPr>
        <p:txBody>
          <a:bodyPr wrap="square">
            <a:spAutoFit/>
          </a:bodyPr>
          <a:lstStyle/>
          <a:p>
            <a:pPr algn="r"/>
            <a:r>
              <a:rPr lang="ka-GE" sz="1100" dirty="0">
                <a:latin typeface="Sylfaen" pitchFamily="18" charset="0"/>
              </a:rPr>
              <a:t>რამდენად დროულად/ოპერატიულად გაწვდით პროფესიული სასწავლებელი ინფორმაციას მის მიერ დაგეგმილ სხვადასხვა </a:t>
            </a:r>
            <a:r>
              <a:rPr lang="ka-GE" sz="1100" dirty="0" smtClean="0">
                <a:latin typeface="Sylfaen" pitchFamily="18" charset="0"/>
              </a:rPr>
              <a:t>აქტივობებზე?</a:t>
            </a:r>
            <a:endParaRPr lang="en-US" sz="1100" dirty="0">
              <a:latin typeface="Sylfaen" pitchFamily="18" charset="0"/>
            </a:endParaRPr>
          </a:p>
        </p:txBody>
      </p:sp>
      <p:cxnSp>
        <p:nvCxnSpPr>
          <p:cNvPr id="14" name="Straight Connector 13"/>
          <p:cNvCxnSpPr/>
          <p:nvPr/>
        </p:nvCxnSpPr>
        <p:spPr>
          <a:xfrm>
            <a:off x="4740928" y="1340768"/>
            <a:ext cx="393192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83710" y="4869160"/>
            <a:ext cx="5816482" cy="1569660"/>
          </a:xfrm>
          <a:prstGeom prst="rect">
            <a:avLst/>
          </a:prstGeom>
          <a:ln>
            <a:solidFill>
              <a:schemeClr val="bg1">
                <a:lumMod val="50000"/>
              </a:schemeClr>
            </a:solidFill>
          </a:ln>
        </p:spPr>
        <p:txBody>
          <a:bodyPr wrap="square">
            <a:spAutoFit/>
          </a:bodyPr>
          <a:lstStyle/>
          <a:p>
            <a:pPr lvl="0" algn="just"/>
            <a:r>
              <a:rPr lang="ka-GE" sz="1200" dirty="0" smtClean="0"/>
              <a:t>როგორც კვლევამ უჩვენა, თანამშრომლობის ინიციატივა, ძირითადად, პროფესიული სასწავლებლებიდან მოდის, თუმცა რესპონდენტების 27% თვლის, რომ პროცესი ორმხრივია. რაც შეეხება კომპანიებისთვის ინფორმაციის დროულად მიწოდებას პროფესიული სასწავლებლების მიერ დაგეგმილ აქტივობებზე, ამასთან დაკავშირებით მოსაზრებები არაერთგვაროვანია და რესპონდენტებს შორის გვხვდებიან როგორც ისინი, ვისაც საერთოდ არ აწვდიან ინფორმაციას (29%), ასევე ისინი, ვინც ინფორმაციას ძირითადად ან ყოველთვის დროულად იღებს (46%). </a:t>
            </a:r>
            <a:endParaRPr lang="en-US" sz="1200" dirty="0">
              <a:solidFill>
                <a:prstClr val="black"/>
              </a:solidFill>
              <a:latin typeface="Calibri"/>
            </a:endParaRPr>
          </a:p>
        </p:txBody>
      </p:sp>
    </p:spTree>
    <p:extLst>
      <p:ext uri="{BB962C8B-B14F-4D97-AF65-F5344CB8AC3E}">
        <p14:creationId xmlns:p14="http://schemas.microsoft.com/office/powerpoint/2010/main" val="8085264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610680291"/>
              </p:ext>
            </p:extLst>
          </p:nvPr>
        </p:nvGraphicFramePr>
        <p:xfrm>
          <a:off x="801998" y="1340767"/>
          <a:ext cx="7055074" cy="3744415"/>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
          <p:cNvSpPr>
            <a:spLocks noChangeArrowheads="1"/>
          </p:cNvSpPr>
          <p:nvPr/>
        </p:nvSpPr>
        <p:spPr bwMode="auto">
          <a:xfrm>
            <a:off x="467544" y="764704"/>
            <a:ext cx="6840760" cy="430887"/>
          </a:xfrm>
          <a:prstGeom prst="rect">
            <a:avLst/>
          </a:prstGeom>
          <a:noFill/>
          <a:ln w="9525">
            <a:noFill/>
            <a:miter lim="800000"/>
            <a:headEnd/>
            <a:tailEnd/>
          </a:ln>
        </p:spPr>
        <p:txBody>
          <a:bodyPr wrap="square">
            <a:spAutoFit/>
          </a:bodyPr>
          <a:lstStyle/>
          <a:p>
            <a:r>
              <a:rPr lang="ka-GE" sz="1100" dirty="0">
                <a:latin typeface="Sylfaen" pitchFamily="18" charset="0"/>
              </a:rPr>
              <a:t>როგორ იგეგმება საწარმოო პრაქტიკის შინაარსი (ხანგრძლივობა, სტუდენტების ყოველლდღიური საქმიანობა და ა.შ.)?</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საწარმოო პრაქტიკის შინაარსის განსაზღვრა</a:t>
            </a:r>
            <a:endParaRPr lang="en-US" sz="1600" i="1" dirty="0"/>
          </a:p>
        </p:txBody>
      </p:sp>
      <p:cxnSp>
        <p:nvCxnSpPr>
          <p:cNvPr id="6" name="Straight Connector 5"/>
          <p:cNvCxnSpPr/>
          <p:nvPr/>
        </p:nvCxnSpPr>
        <p:spPr>
          <a:xfrm>
            <a:off x="539552" y="1196752"/>
            <a:ext cx="395624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9" name="Rectangle 8"/>
          <p:cNvSpPr/>
          <p:nvPr/>
        </p:nvSpPr>
        <p:spPr>
          <a:xfrm>
            <a:off x="518220" y="5283024"/>
            <a:ext cx="4917876" cy="1015663"/>
          </a:xfrm>
          <a:prstGeom prst="rect">
            <a:avLst/>
          </a:prstGeom>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გამოკითხულ კომპანიებს საწარმოო პრაქტიკის შინაარსის განსაზღვრის სხვადასხვა პრაქტიკა აქვთ - მათი ნაწილი საკუთარ წამყვან როლს გამოყოფს (33%),  ნაწილი პროფესიული სასწავლებლისას (21%), გამოკითხულთაგან ყოველი მეხუთე კი პროცესში ორივე მხარის თანაბარ მონაწილეობას ხედავს.  </a:t>
            </a:r>
            <a:endParaRPr lang="en-US" sz="1200" dirty="0">
              <a:solidFill>
                <a:prstClr val="black"/>
              </a:solidFill>
              <a:latin typeface="Calibri"/>
            </a:endParaRPr>
          </a:p>
        </p:txBody>
      </p:sp>
    </p:spTree>
    <p:extLst>
      <p:ext uri="{BB962C8B-B14F-4D97-AF65-F5344CB8AC3E}">
        <p14:creationId xmlns:p14="http://schemas.microsoft.com/office/powerpoint/2010/main" val="20991898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 საწარმოო პრაქტიკის შეფასება</a:t>
            </a:r>
            <a:endParaRPr lang="en-US" dirty="0"/>
          </a:p>
        </p:txBody>
      </p:sp>
      <p:cxnSp>
        <p:nvCxnSpPr>
          <p:cNvPr id="18" name="Straight Connector 17"/>
          <p:cNvCxnSpPr/>
          <p:nvPr/>
        </p:nvCxnSpPr>
        <p:spPr>
          <a:xfrm>
            <a:off x="539552" y="1124744"/>
            <a:ext cx="35962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480177" y="836712"/>
            <a:ext cx="3816424" cy="261610"/>
          </a:xfrm>
          <a:prstGeom prst="rect">
            <a:avLst/>
          </a:prstGeom>
          <a:noFill/>
          <a:ln w="9525">
            <a:noFill/>
            <a:miter lim="800000"/>
            <a:headEnd/>
            <a:tailEnd/>
          </a:ln>
        </p:spPr>
        <p:txBody>
          <a:bodyPr wrap="square">
            <a:spAutoFit/>
          </a:bodyPr>
          <a:lstStyle/>
          <a:p>
            <a:r>
              <a:rPr lang="ka-GE" sz="1100" dirty="0">
                <a:latin typeface="Sylfaen" pitchFamily="18" charset="0"/>
              </a:rPr>
              <a:t>ახლა გთხოვთ შეაფასოთ </a:t>
            </a:r>
            <a:r>
              <a:rPr lang="ka-GE" sz="1100" b="1" dirty="0">
                <a:latin typeface="Sylfaen" pitchFamily="18" charset="0"/>
              </a:rPr>
              <a:t>საწარმოო პრაქტიკის </a:t>
            </a:r>
            <a:r>
              <a:rPr lang="ka-GE" sz="1100" b="1" dirty="0" smtClean="0">
                <a:latin typeface="Sylfaen" pitchFamily="18" charset="0"/>
              </a:rPr>
              <a:t>პროცესი </a:t>
            </a:r>
            <a:endParaRPr lang="en-US" sz="1100" dirty="0">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390765023"/>
              </p:ext>
            </p:extLst>
          </p:nvPr>
        </p:nvGraphicFramePr>
        <p:xfrm>
          <a:off x="457200" y="1268760"/>
          <a:ext cx="7851858" cy="3707335"/>
        </p:xfrm>
        <a:graphic>
          <a:graphicData uri="http://schemas.openxmlformats.org/drawingml/2006/table">
            <a:tbl>
              <a:tblPr firstRow="1" firstCol="1" bandRow="1">
                <a:tableStyleId>{5C22544A-7EE6-4342-B048-85BDC9FD1C3A}</a:tableStyleId>
              </a:tblPr>
              <a:tblGrid>
                <a:gridCol w="4395474"/>
                <a:gridCol w="1008112"/>
                <a:gridCol w="1008112"/>
                <a:gridCol w="792088"/>
                <a:gridCol w="648072"/>
              </a:tblGrid>
              <a:tr h="595206">
                <a:tc>
                  <a:txBody>
                    <a:bodyPr/>
                    <a:lstStyle/>
                    <a:p>
                      <a:pPr marL="0" marR="0">
                        <a:spcBef>
                          <a:spcPts val="0"/>
                        </a:spcBef>
                        <a:spcAft>
                          <a:spcPts val="0"/>
                        </a:spcAft>
                      </a:pPr>
                      <a:r>
                        <a:rPr lang="ka-GE" sz="1050" dirty="0">
                          <a:solidFill>
                            <a:schemeClr val="tx1"/>
                          </a:solidFill>
                          <a:effectLst/>
                          <a:latin typeface="Sylfaen" pitchFamily="18" charset="0"/>
                        </a:rPr>
                        <a:t> </a:t>
                      </a:r>
                      <a:endParaRPr lang="en-US" sz="105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ვეთანხმები</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rPr>
                        <a:t>არ</a:t>
                      </a:r>
                      <a:r>
                        <a:rPr lang="ka-GE" sz="1100" baseline="0" dirty="0" smtClean="0">
                          <a:solidFill>
                            <a:schemeClr val="tx1"/>
                          </a:solidFill>
                          <a:effectLst/>
                          <a:latin typeface="Sylfaen" pitchFamily="18" charset="0"/>
                        </a:rPr>
                        <a:t> ვეთანხმები</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არ </a:t>
                      </a:r>
                    </a:p>
                    <a:p>
                      <a:pPr marL="0" marR="0" algn="ctr">
                        <a:spcBef>
                          <a:spcPts val="0"/>
                        </a:spcBef>
                        <a:spcAft>
                          <a:spcPts val="0"/>
                        </a:spcAft>
                      </a:pPr>
                      <a:r>
                        <a:rPr lang="ka-GE" sz="1100" b="1" dirty="0" smtClean="0">
                          <a:solidFill>
                            <a:schemeClr val="tx1"/>
                          </a:solidFill>
                          <a:effectLst/>
                          <a:latin typeface="Sylfaen" pitchFamily="18" charset="0"/>
                          <a:ea typeface="Times New Roman"/>
                        </a:rPr>
                        <a:t>ვიცი</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dirty="0" smtClean="0">
                          <a:solidFill>
                            <a:schemeClr val="tx1"/>
                          </a:solidFill>
                          <a:effectLst/>
                          <a:latin typeface="Sylfaen" pitchFamily="18" charset="0"/>
                          <a:ea typeface="Times New Roman"/>
                        </a:rPr>
                        <a:t>არ ეხება</a:t>
                      </a:r>
                      <a:endParaRPr lang="en-US" sz="11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731305">
                <a:tc>
                  <a:txBody>
                    <a:bodyPr/>
                    <a:lstStyle/>
                    <a:p>
                      <a:pPr algn="l" fontAlgn="ctr"/>
                      <a:r>
                        <a:rPr lang="ka-GE" sz="1000" b="0" i="0" u="none" strike="noStrike" dirty="0">
                          <a:solidFill>
                            <a:srgbClr val="000000"/>
                          </a:solidFill>
                          <a:effectLst/>
                          <a:latin typeface="Sylfaen" pitchFamily="18" charset="0"/>
                        </a:rPr>
                        <a:t>საწარმოო პრაქტიკის გეგმა და მოსალოდნელი შედეგები  </a:t>
                      </a:r>
                      <a:endParaRPr lang="ka-GE" sz="1000" b="0" i="0" u="none" strike="noStrike" dirty="0" smtClean="0">
                        <a:solidFill>
                          <a:srgbClr val="000000"/>
                        </a:solidFill>
                        <a:effectLst/>
                        <a:latin typeface="Sylfaen" pitchFamily="18" charset="0"/>
                      </a:endParaRPr>
                    </a:p>
                    <a:p>
                      <a:pPr algn="l" fontAlgn="ctr"/>
                      <a:r>
                        <a:rPr lang="ka-GE" sz="1000" b="0" i="0" u="none" strike="noStrike" dirty="0" smtClean="0">
                          <a:solidFill>
                            <a:srgbClr val="000000"/>
                          </a:solidFill>
                          <a:effectLst/>
                          <a:latin typeface="Sylfaen" pitchFamily="18" charset="0"/>
                        </a:rPr>
                        <a:t>წინასწარ </a:t>
                      </a:r>
                      <a:r>
                        <a:rPr lang="ka-GE" sz="1000" b="0" i="0" u="none" strike="noStrike" dirty="0">
                          <a:solidFill>
                            <a:srgbClr val="000000"/>
                          </a:solidFill>
                          <a:effectLst/>
                          <a:latin typeface="Sylfaen" pitchFamily="18" charset="0"/>
                        </a:rPr>
                        <a:t>არის გაწერილი</a:t>
                      </a:r>
                      <a:endParaRPr lang="en-US" sz="1000" b="0" i="0" u="none" strike="noStrike" dirty="0">
                        <a:solidFill>
                          <a:srgbClr val="000000"/>
                        </a:solidFill>
                        <a:effectLst/>
                        <a:latin typeface="Sylfaen" pitchFamily="18" charset="0"/>
                      </a:endParaRPr>
                    </a:p>
                  </a:txBody>
                  <a:tcPr marL="9525" marR="9525" marT="9525"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49%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95206">
                <a:tc>
                  <a:txBody>
                    <a:bodyPr/>
                    <a:lstStyle/>
                    <a:p>
                      <a:pPr algn="l" fontAlgn="ctr"/>
                      <a:r>
                        <a:rPr lang="ka-GE" sz="1000" b="0" i="0" u="none" strike="noStrike" dirty="0">
                          <a:solidFill>
                            <a:srgbClr val="000000"/>
                          </a:solidFill>
                          <a:effectLst/>
                          <a:latin typeface="Sylfaen" pitchFamily="18" charset="0"/>
                        </a:rPr>
                        <a:t>სტუდენტთა შეფასებაში მონაწილეობს თქვენი კომპანიის წარმომადგენელი</a:t>
                      </a:r>
                      <a:endParaRPr lang="en-US" sz="1000" b="0" i="0" u="none" strike="noStrike" dirty="0">
                        <a:solidFill>
                          <a:srgbClr val="000000"/>
                        </a:solidFill>
                        <a:effectLst/>
                        <a:latin typeface="Sylfaen" pitchFamily="18" charset="0"/>
                      </a:endParaRPr>
                    </a:p>
                  </a:txBody>
                  <a:tcPr marL="9525" marR="9525" marT="9525"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47%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95206">
                <a:tc>
                  <a:txBody>
                    <a:bodyPr/>
                    <a:lstStyle/>
                    <a:p>
                      <a:pPr algn="l" fontAlgn="ctr"/>
                      <a:r>
                        <a:rPr lang="ka-GE" sz="1000" b="0" i="0" u="none" strike="noStrike" dirty="0">
                          <a:solidFill>
                            <a:srgbClr val="000000"/>
                          </a:solidFill>
                          <a:effectLst/>
                          <a:latin typeface="Sylfaen" pitchFamily="18" charset="0"/>
                        </a:rPr>
                        <a:t>თქვენი კომპანიის წარმომადგენელი რეგულარულად აძლევს რეკომენდაციებს სტუდენტებს და/ან საწარმოო პრაქტიკის </a:t>
                      </a:r>
                      <a:r>
                        <a:rPr lang="ka-GE" sz="1000" b="0" i="0" u="none" strike="noStrike" dirty="0" smtClean="0">
                          <a:solidFill>
                            <a:srgbClr val="000000"/>
                          </a:solidFill>
                          <a:effectLst/>
                          <a:latin typeface="Sylfaen" pitchFamily="18" charset="0"/>
                        </a:rPr>
                        <a:t>ხელმძღვანელს, </a:t>
                      </a:r>
                      <a:r>
                        <a:rPr lang="ka-GE" sz="1000" b="0" i="0" u="none" strike="noStrike" dirty="0">
                          <a:solidFill>
                            <a:srgbClr val="000000"/>
                          </a:solidFill>
                          <a:effectLst/>
                          <a:latin typeface="Sylfaen" pitchFamily="18" charset="0"/>
                        </a:rPr>
                        <a:t>თუ როგორ უნდა გაუმჯობესდეს საწარმოო პრაქტიკის შედეგები</a:t>
                      </a:r>
                      <a:endParaRPr lang="en-US" sz="1000" b="0" i="0" u="none" strike="noStrike" dirty="0">
                        <a:solidFill>
                          <a:srgbClr val="000000"/>
                        </a:solidFill>
                        <a:effectLst/>
                        <a:latin typeface="Sylfaen" pitchFamily="18" charset="0"/>
                      </a:endParaRPr>
                    </a:p>
                  </a:txBody>
                  <a:tcPr marL="9525" marR="9525" marT="9525"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95206">
                <a:tc>
                  <a:txBody>
                    <a:bodyPr/>
                    <a:lstStyle/>
                    <a:p>
                      <a:pPr algn="l" fontAlgn="ctr"/>
                      <a:r>
                        <a:rPr lang="ka-GE" sz="1000" b="0" i="0" u="none" strike="noStrike">
                          <a:solidFill>
                            <a:srgbClr val="000000"/>
                          </a:solidFill>
                          <a:effectLst/>
                          <a:latin typeface="Sylfaen" pitchFamily="18" charset="0"/>
                        </a:rPr>
                        <a:t>საწარმოო პრაქტიკის ხელმძღვანელი ორგანიზებულად წარმართავს საწარმოო პრაქტიკის პროცესს</a:t>
                      </a:r>
                      <a:endParaRPr lang="en-US" sz="1000" b="0" i="0" u="none" strike="noStrike">
                        <a:solidFill>
                          <a:srgbClr val="000000"/>
                        </a:solidFill>
                        <a:effectLst/>
                        <a:latin typeface="Sylfaen" pitchFamily="18" charset="0"/>
                      </a:endParaRPr>
                    </a:p>
                  </a:txBody>
                  <a:tcPr marL="9525" marR="9525" marT="9525"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44%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95206">
                <a:tc>
                  <a:txBody>
                    <a:bodyPr/>
                    <a:lstStyle/>
                    <a:p>
                      <a:pPr algn="l" fontAlgn="ctr"/>
                      <a:r>
                        <a:rPr lang="ka-GE" sz="1000" b="0" i="0" u="none" strike="noStrike" dirty="0">
                          <a:solidFill>
                            <a:srgbClr val="000000"/>
                          </a:solidFill>
                          <a:effectLst/>
                          <a:latin typeface="Sylfaen" pitchFamily="18" charset="0"/>
                        </a:rPr>
                        <a:t>საწარმოო პრაქტიკის ხელმძღვანელი დროულად მაწვდის ჩემთვის საჭირო ინფორმაციას საწარმოო პრაქტიკის შესახებ</a:t>
                      </a:r>
                      <a:endParaRPr lang="en-US" sz="1000" b="0" i="0" u="none" strike="noStrike" dirty="0">
                        <a:solidFill>
                          <a:srgbClr val="000000"/>
                        </a:solidFill>
                        <a:effectLst/>
                        <a:latin typeface="Sylfaen" pitchFamily="18" charset="0"/>
                      </a:endParaRPr>
                    </a:p>
                  </a:txBody>
                  <a:tcPr marL="9525" marR="9525" marT="9525"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7" name="Rectangle 16"/>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2" name="Up-Down Arrow 2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8" name="Rectangle 7"/>
          <p:cNvSpPr/>
          <p:nvPr/>
        </p:nvSpPr>
        <p:spPr>
          <a:xfrm>
            <a:off x="483710" y="5157192"/>
            <a:ext cx="5384434" cy="1015663"/>
          </a:xfrm>
          <a:prstGeom prst="rect">
            <a:avLst/>
          </a:prstGeom>
          <a:solidFill>
            <a:schemeClr val="bg1"/>
          </a:solidFill>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საწარმოო პრაქტიკის გეგმა და მოსალოდნელი შედეგები, ძირითადად, წინასწარ გაწერილია.  კომპანიის წარმომადგენელი სტუდენტის შეფასებაში მონაწილეობს, მაგრამ ნაკლებად ერევა საწარმოო პრაქტიკის ხელმძღვანელის საქმიანობაში, რომელიც მეტ-ნაკლებად ორგანიზებულად წარმართავს პროცესს.  </a:t>
            </a:r>
            <a:endParaRPr lang="en-US" sz="1200" dirty="0">
              <a:solidFill>
                <a:prstClr val="black"/>
              </a:solidFill>
              <a:latin typeface="Calibri"/>
            </a:endParaRPr>
          </a:p>
        </p:txBody>
      </p:sp>
    </p:spTree>
    <p:extLst>
      <p:ext uri="{BB962C8B-B14F-4D97-AF65-F5344CB8AC3E}">
        <p14:creationId xmlns:p14="http://schemas.microsoft.com/office/powerpoint/2010/main" val="3233942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2712177409"/>
              </p:ext>
            </p:extLst>
          </p:nvPr>
        </p:nvGraphicFramePr>
        <p:xfrm>
          <a:off x="4562765" y="1405083"/>
          <a:ext cx="4742184" cy="32403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Chart 1"/>
          <p:cNvGraphicFramePr/>
          <p:nvPr>
            <p:extLst>
              <p:ext uri="{D42A27DB-BD31-4B8C-83A1-F6EECF244321}">
                <p14:modId xmlns:p14="http://schemas.microsoft.com/office/powerpoint/2010/main" val="1599346292"/>
              </p:ext>
            </p:extLst>
          </p:nvPr>
        </p:nvGraphicFramePr>
        <p:xfrm>
          <a:off x="179512" y="1405083"/>
          <a:ext cx="4896544"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8"/>
          <p:cNvSpPr>
            <a:spLocks noChangeArrowheads="1"/>
          </p:cNvSpPr>
          <p:nvPr/>
        </p:nvSpPr>
        <p:spPr bwMode="auto">
          <a:xfrm>
            <a:off x="478928" y="764704"/>
            <a:ext cx="3805040" cy="600164"/>
          </a:xfrm>
          <a:prstGeom prst="rect">
            <a:avLst/>
          </a:prstGeom>
          <a:noFill/>
          <a:ln w="9525">
            <a:noFill/>
            <a:miter lim="800000"/>
            <a:headEnd/>
            <a:tailEnd/>
          </a:ln>
        </p:spPr>
        <p:txBody>
          <a:bodyPr wrap="square">
            <a:spAutoFit/>
          </a:bodyPr>
          <a:lstStyle/>
          <a:p>
            <a:r>
              <a:rPr lang="ka-GE" sz="1100" dirty="0">
                <a:latin typeface="Sylfaen" pitchFamily="18" charset="0"/>
              </a:rPr>
              <a:t>თქვენი შეფასებით, რამდენად </a:t>
            </a:r>
            <a:r>
              <a:rPr lang="ka-GE" sz="1100" b="1" dirty="0">
                <a:latin typeface="Sylfaen" pitchFamily="18" charset="0"/>
              </a:rPr>
              <a:t>მოტივირებულები</a:t>
            </a:r>
            <a:r>
              <a:rPr lang="ka-GE" sz="1100" dirty="0">
                <a:latin typeface="Sylfaen" pitchFamily="18" charset="0"/>
              </a:rPr>
              <a:t> არიან პროფესიული სასწავლებლის სტუდენტები საწარმოო პრაქტიკის პროცესში?</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საწარმოო პრაქტიკაში ჩართული სტუდენტების შეფასება</a:t>
            </a:r>
            <a:endParaRPr lang="en-US" sz="1600" i="1" dirty="0"/>
          </a:p>
        </p:txBody>
      </p:sp>
      <p:cxnSp>
        <p:nvCxnSpPr>
          <p:cNvPr id="6" name="Straight Connector 5"/>
          <p:cNvCxnSpPr/>
          <p:nvPr/>
        </p:nvCxnSpPr>
        <p:spPr>
          <a:xfrm>
            <a:off x="554360" y="134076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3" name="Rectangle 8"/>
          <p:cNvSpPr>
            <a:spLocks noChangeArrowheads="1"/>
          </p:cNvSpPr>
          <p:nvPr/>
        </p:nvSpPr>
        <p:spPr bwMode="auto">
          <a:xfrm>
            <a:off x="4572000" y="764704"/>
            <a:ext cx="4141792" cy="430887"/>
          </a:xfrm>
          <a:prstGeom prst="rect">
            <a:avLst/>
          </a:prstGeom>
          <a:noFill/>
          <a:ln w="9525">
            <a:noFill/>
            <a:miter lim="800000"/>
            <a:headEnd/>
            <a:tailEnd/>
          </a:ln>
        </p:spPr>
        <p:txBody>
          <a:bodyPr wrap="square">
            <a:spAutoFit/>
          </a:bodyPr>
          <a:lstStyle/>
          <a:p>
            <a:pPr algn="r"/>
            <a:r>
              <a:rPr lang="ka-GE" sz="1100" dirty="0">
                <a:latin typeface="Sylfaen" pitchFamily="18" charset="0"/>
              </a:rPr>
              <a:t> რამდენად ზედმიწევნით იცავენ კომპანიის შიდა </a:t>
            </a:r>
            <a:r>
              <a:rPr lang="ka-GE" sz="1100" dirty="0" smtClean="0">
                <a:latin typeface="Sylfaen" pitchFamily="18" charset="0"/>
              </a:rPr>
              <a:t>წესებს საწარმოო </a:t>
            </a:r>
            <a:r>
              <a:rPr lang="ka-GE" sz="1100" dirty="0">
                <a:latin typeface="Sylfaen" pitchFamily="18" charset="0"/>
              </a:rPr>
              <a:t>პრაქტიკაში ჩართული </a:t>
            </a:r>
            <a:r>
              <a:rPr lang="ka-GE" sz="1100" dirty="0" smtClean="0">
                <a:latin typeface="Sylfaen" pitchFamily="18" charset="0"/>
              </a:rPr>
              <a:t>სტუდენტები?</a:t>
            </a:r>
            <a:endParaRPr lang="en-US" sz="1100" dirty="0">
              <a:latin typeface="Sylfaen" pitchFamily="18" charset="0"/>
            </a:endParaRPr>
          </a:p>
        </p:txBody>
      </p:sp>
      <p:cxnSp>
        <p:nvCxnSpPr>
          <p:cNvPr id="14" name="Straight Connector 13"/>
          <p:cNvCxnSpPr/>
          <p:nvPr/>
        </p:nvCxnSpPr>
        <p:spPr>
          <a:xfrm>
            <a:off x="4740928" y="1340768"/>
            <a:ext cx="393192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7988489" y="2847801"/>
            <a:ext cx="448191" cy="457200"/>
          </a:xfrm>
          <a:prstGeom prst="ellipse">
            <a:avLst/>
          </a:prstGeom>
          <a:noFill/>
          <a:ln w="19050" cap="flat" cmpd="sng" algn="ctr">
            <a:solidFill>
              <a:schemeClr val="bg1">
                <a:lumMod val="75000"/>
              </a:schemeClr>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6" name="Rectangle 15"/>
          <p:cNvSpPr/>
          <p:nvPr/>
        </p:nvSpPr>
        <p:spPr>
          <a:xfrm>
            <a:off x="483710" y="4869160"/>
            <a:ext cx="5312426" cy="1384995"/>
          </a:xfrm>
          <a:prstGeom prst="rect">
            <a:avLst/>
          </a:prstGeom>
          <a:ln>
            <a:solidFill>
              <a:schemeClr val="bg1">
                <a:lumMod val="50000"/>
              </a:schemeClr>
            </a:solidFill>
            <a:prstDash val="sysDash"/>
          </a:ln>
        </p:spPr>
        <p:txBody>
          <a:bodyPr wrap="square">
            <a:spAutoFit/>
          </a:bodyPr>
          <a:lstStyle/>
          <a:p>
            <a:pPr lvl="0" algn="just"/>
            <a:r>
              <a:rPr lang="ka-GE" sz="1200" dirty="0" smtClean="0"/>
              <a:t>რესპონდენტები საწარმოო პრაქტიკაში ჩართული სტუდენტების მოტივაციას მაღალს ან საშუალოს უწოდებენ - ასე ფიქრობს გამოკითხულების 3/4.  სტუდენტების დაბალ მოტივაციაზე რესპონდენტების ძალიან მცირე ნაწილი - 5% საუბრობს. ასევე, როგორც კვლევის შედეგები უჩვენებს, საწარმოო პრაქტიკაში ჩართული სტუდენტები, ძირითადად, იცავენ იმ კომპანიის შიდა წესებს, რომელიც მათ პრაქტიკას სთავაზობს (57%</a:t>
            </a:r>
            <a:r>
              <a:rPr lang="ka-GE" sz="1200" dirty="0" smtClean="0">
                <a:solidFill>
                  <a:prstClr val="black"/>
                </a:solidFill>
              </a:rPr>
              <a:t>). </a:t>
            </a:r>
            <a:endParaRPr lang="ka-GE" sz="1200" dirty="0" smtClean="0"/>
          </a:p>
        </p:txBody>
      </p:sp>
    </p:spTree>
    <p:extLst>
      <p:ext uri="{BB962C8B-B14F-4D97-AF65-F5344CB8AC3E}">
        <p14:creationId xmlns:p14="http://schemas.microsoft.com/office/powerpoint/2010/main" val="3702474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632848" cy="411162"/>
          </a:xfrm>
          <a:noFill/>
        </p:spPr>
        <p:txBody>
          <a:bodyPr>
            <a:normAutofit fontScale="90000"/>
          </a:bodyPr>
          <a:lstStyle/>
          <a:p>
            <a:r>
              <a:rPr lang="ka-GE" dirty="0" smtClean="0"/>
              <a:t>საწარმოო პრაქტიკაში ჩართული სტუდენტების </a:t>
            </a:r>
            <a:br>
              <a:rPr lang="ka-GE" dirty="0" smtClean="0"/>
            </a:br>
            <a:r>
              <a:rPr lang="ka-GE" dirty="0" smtClean="0"/>
              <a:t>ცოდნისა და უნარების შეფასება</a:t>
            </a:r>
            <a:endParaRPr lang="en-US" dirty="0"/>
          </a:p>
        </p:txBody>
      </p:sp>
      <p:cxnSp>
        <p:nvCxnSpPr>
          <p:cNvPr id="18" name="Straight Connector 17"/>
          <p:cNvCxnSpPr/>
          <p:nvPr/>
        </p:nvCxnSpPr>
        <p:spPr>
          <a:xfrm>
            <a:off x="543744" y="1196752"/>
            <a:ext cx="35962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467544" y="765865"/>
            <a:ext cx="7848872" cy="430887"/>
          </a:xfrm>
          <a:prstGeom prst="rect">
            <a:avLst/>
          </a:prstGeom>
          <a:noFill/>
          <a:ln w="9525">
            <a:noFill/>
            <a:miter lim="800000"/>
            <a:headEnd/>
            <a:tailEnd/>
          </a:ln>
        </p:spPr>
        <p:txBody>
          <a:bodyPr wrap="square">
            <a:spAutoFit/>
          </a:bodyPr>
          <a:lstStyle/>
          <a:p>
            <a:r>
              <a:rPr lang="ka-GE" sz="1100" dirty="0" smtClean="0">
                <a:latin typeface="Sylfaen" pitchFamily="18" charset="0"/>
              </a:rPr>
              <a:t>რამდენად კარგად აქვთ განვითარებული ქვემოთ ჩამოთვლილი ცოდნა და უნარები საწარმოო პრაქტიკაში ჩართულ სტუდენტებს? </a:t>
            </a:r>
            <a:endParaRPr lang="en-US" sz="1100" dirty="0">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639987246"/>
              </p:ext>
            </p:extLst>
          </p:nvPr>
        </p:nvGraphicFramePr>
        <p:xfrm>
          <a:off x="457201" y="1268761"/>
          <a:ext cx="7878961" cy="3528388"/>
        </p:xfrm>
        <a:graphic>
          <a:graphicData uri="http://schemas.openxmlformats.org/drawingml/2006/table">
            <a:tbl>
              <a:tblPr firstRow="1" firstCol="1" bandRow="1">
                <a:tableStyleId>{5C22544A-7EE6-4342-B048-85BDC9FD1C3A}</a:tableStyleId>
              </a:tblPr>
              <a:tblGrid>
                <a:gridCol w="3774504"/>
                <a:gridCol w="792088"/>
                <a:gridCol w="1080120"/>
                <a:gridCol w="792088"/>
                <a:gridCol w="720080"/>
                <a:gridCol w="720081"/>
              </a:tblGrid>
              <a:tr h="297313">
                <a:tc>
                  <a:txBody>
                    <a:bodyPr/>
                    <a:lstStyle/>
                    <a:p>
                      <a:pPr marL="0" marR="0">
                        <a:spcBef>
                          <a:spcPts val="0"/>
                        </a:spcBef>
                        <a:spcAft>
                          <a:spcPts val="0"/>
                        </a:spcAft>
                      </a:pPr>
                      <a:r>
                        <a:rPr lang="ka-GE" sz="1050" dirty="0">
                          <a:solidFill>
                            <a:schemeClr val="tx1"/>
                          </a:solidFill>
                          <a:effectLst/>
                          <a:latin typeface="Sylfaen" pitchFamily="18" charset="0"/>
                        </a:rPr>
                        <a:t> </a:t>
                      </a:r>
                      <a:endParaRPr lang="en-US" sz="105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ცუდად</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Times New Roman"/>
                        </a:rPr>
                        <a:t>საშუალოდ</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კარგად</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არ ვიცი</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dirty="0" smtClean="0">
                          <a:solidFill>
                            <a:schemeClr val="tx1"/>
                          </a:solidFill>
                          <a:effectLst/>
                          <a:latin typeface="Sylfaen" pitchFamily="18" charset="0"/>
                          <a:ea typeface="Times New Roman"/>
                        </a:rPr>
                        <a:t>არ</a:t>
                      </a:r>
                      <a:r>
                        <a:rPr lang="ka-GE" sz="1100" b="1" baseline="0" dirty="0" smtClean="0">
                          <a:solidFill>
                            <a:schemeClr val="tx1"/>
                          </a:solidFill>
                          <a:effectLst/>
                          <a:latin typeface="Sylfaen" pitchFamily="18" charset="0"/>
                          <a:ea typeface="Times New Roman"/>
                        </a:rPr>
                        <a:t> ეხება</a:t>
                      </a:r>
                      <a:endParaRPr lang="en-US" sz="11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65298">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პრაქტიკული უნარ-ჩვევები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თეორიული ცოდნა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43%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კომუნიკაციური უნარ-ჩვევები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24%</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კომპიუტერული უნარ-ჩვევები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37%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მოქცევის წესები და ეთიკური ქცევა / პროფესიული ეთიკა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სამსახურისთვის შესაფერისი ტანსაცმლის შერჩევის უნარი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უცხო ენის ცოდნა </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39%</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8727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საწარმოო პრაქტიკაში საჭირო დანადგარების/ინვენტარის/ხელსაწოების გამოყენების უნარი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შრომის უსაფრთხოების წესების ცოდნა და გამოყენება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97313">
                <a:tc>
                  <a:txBody>
                    <a:bodyPr/>
                    <a:lstStyle/>
                    <a:p>
                      <a:pPr marL="0" marR="0">
                        <a:lnSpc>
                          <a:spcPct val="115000"/>
                        </a:lnSpc>
                        <a:spcBef>
                          <a:spcPts val="0"/>
                        </a:spcBef>
                        <a:spcAft>
                          <a:spcPts val="0"/>
                        </a:spcAft>
                      </a:pPr>
                      <a:r>
                        <a:rPr lang="ka-GE" sz="1000" b="0" dirty="0">
                          <a:solidFill>
                            <a:schemeClr val="tx1"/>
                          </a:solidFill>
                          <a:effectLst/>
                          <a:latin typeface="Sylfaen" pitchFamily="18" charset="0"/>
                          <a:ea typeface="Times New Roman"/>
                        </a:rPr>
                        <a:t>გარემოსდაცვითი ცნობიერება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36%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smtClean="0">
                          <a:solidFill>
                            <a:srgbClr val="000000"/>
                          </a:solidFill>
                          <a:effectLst/>
                          <a:latin typeface="Sylfaen" pitchFamily="18" charset="0"/>
                        </a:rPr>
                        <a:t>0%</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32%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sp>
        <p:nvSpPr>
          <p:cNvPr id="17" name="Rectangle 16"/>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2" name="Up-Down Arrow 2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8" name="Rectangle 7"/>
          <p:cNvSpPr/>
          <p:nvPr/>
        </p:nvSpPr>
        <p:spPr>
          <a:xfrm>
            <a:off x="475928" y="4994003"/>
            <a:ext cx="6581720" cy="1384995"/>
          </a:xfrm>
          <a:prstGeom prst="rect">
            <a:avLst/>
          </a:prstGeom>
          <a:ln>
            <a:solidFill>
              <a:schemeClr val="bg1">
                <a:lumMod val="50000"/>
              </a:schemeClr>
            </a:solidFill>
            <a:prstDash val="sysDash"/>
          </a:ln>
        </p:spPr>
        <p:txBody>
          <a:bodyPr wrap="square">
            <a:spAutoFit/>
          </a:bodyPr>
          <a:lstStyle/>
          <a:p>
            <a:pPr lvl="0" algn="just"/>
            <a:r>
              <a:rPr lang="ka-GE" sz="1200" dirty="0" smtClean="0"/>
              <a:t>გამოკითხულები საწარმოო პრაქტიკაში ჩართული სტუდენტების ცოდნასა და უნარებს, ძირითადად, აფასებენ, როგორც საშუალოს. განსაკუთრებულად დაბალი შეფასებით არც ერთი პარამეტრი არ გამოირჩევა.  შედარებით დაბალი შეფასება აქვს უცხო ენების ცოდნას, თუმცა  გამოკითხული დამსაქმებლების 39%-სთვის ეს უნარი უმნიშვნელოა შესასრულებელი სამუშაოს სპეციფიკის გათვალისწინებით. რაც შეეხება მაღალ შეფასებებს, ამ მიმართულებით რესპონდენტები, ყველაზე ხშირად, ეთიკურ ქცევაზე/პროფესიულ ეთიკაზე საუბრობენ. </a:t>
            </a:r>
            <a:endParaRPr lang="en-US" sz="1200" dirty="0">
              <a:solidFill>
                <a:prstClr val="black"/>
              </a:solidFill>
              <a:latin typeface="Calibri"/>
            </a:endParaRPr>
          </a:p>
        </p:txBody>
      </p:sp>
      <p:sp>
        <p:nvSpPr>
          <p:cNvPr id="9" name="Oval 8"/>
          <p:cNvSpPr/>
          <p:nvPr/>
        </p:nvSpPr>
        <p:spPr>
          <a:xfrm>
            <a:off x="6262092" y="2793628"/>
            <a:ext cx="448191" cy="364746"/>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9106172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907704" y="2564904"/>
            <a:ext cx="5256584" cy="1296144"/>
          </a:xfrm>
        </p:spPr>
        <p:txBody>
          <a:bodyPr>
            <a:normAutofit/>
          </a:bodyPr>
          <a:lstStyle/>
          <a:p>
            <a:r>
              <a:rPr lang="ka-GE" b="1" dirty="0" smtClean="0"/>
              <a:t>პროფესიული სასწავლებლების შეფასება  და მათთან სამომავლო ურთიერთობის გეგმები </a:t>
            </a:r>
            <a:endParaRPr lang="en-US" b="1" dirty="0"/>
          </a:p>
        </p:txBody>
      </p:sp>
    </p:spTree>
    <p:extLst>
      <p:ext uri="{BB962C8B-B14F-4D97-AF65-F5344CB8AC3E}">
        <p14:creationId xmlns:p14="http://schemas.microsoft.com/office/powerpoint/2010/main" val="843056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 პროფესიული სასწავლებლების შეფასება</a:t>
            </a:r>
            <a:endParaRPr lang="en-US" dirty="0"/>
          </a:p>
        </p:txBody>
      </p:sp>
      <p:cxnSp>
        <p:nvCxnSpPr>
          <p:cNvPr id="18" name="Straight Connector 17"/>
          <p:cNvCxnSpPr/>
          <p:nvPr/>
        </p:nvCxnSpPr>
        <p:spPr>
          <a:xfrm>
            <a:off x="543744" y="1339607"/>
            <a:ext cx="330817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480177" y="836712"/>
            <a:ext cx="3816424" cy="430887"/>
          </a:xfrm>
          <a:prstGeom prst="rect">
            <a:avLst/>
          </a:prstGeom>
          <a:noFill/>
          <a:ln w="9525">
            <a:noFill/>
            <a:miter lim="800000"/>
            <a:headEnd/>
            <a:tailEnd/>
          </a:ln>
        </p:spPr>
        <p:txBody>
          <a:bodyPr wrap="square">
            <a:spAutoFit/>
          </a:bodyPr>
          <a:lstStyle/>
          <a:p>
            <a:r>
              <a:rPr lang="ka-GE" sz="1100" dirty="0" smtClean="0">
                <a:latin typeface="Sylfaen" pitchFamily="18" charset="0"/>
              </a:rPr>
              <a:t>გთხოვთ, </a:t>
            </a:r>
            <a:r>
              <a:rPr lang="ka-GE" sz="1100" dirty="0">
                <a:latin typeface="Sylfaen" pitchFamily="18" charset="0"/>
              </a:rPr>
              <a:t>შეაფასოთ პროფესიული </a:t>
            </a:r>
            <a:r>
              <a:rPr lang="ka-GE" sz="1100" dirty="0" smtClean="0">
                <a:latin typeface="Sylfaen" pitchFamily="18" charset="0"/>
              </a:rPr>
              <a:t>სასწავლებლები შემდეგი მახასიათებლების მიხედვით</a:t>
            </a:r>
            <a:endParaRPr lang="en-US" sz="1100" dirty="0">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35515262"/>
              </p:ext>
            </p:extLst>
          </p:nvPr>
        </p:nvGraphicFramePr>
        <p:xfrm>
          <a:off x="457201" y="1484784"/>
          <a:ext cx="7967094" cy="2894279"/>
        </p:xfrm>
        <a:graphic>
          <a:graphicData uri="http://schemas.openxmlformats.org/drawingml/2006/table">
            <a:tbl>
              <a:tblPr firstRow="1" firstCol="1" bandRow="1">
                <a:tableStyleId>{5C22544A-7EE6-4342-B048-85BDC9FD1C3A}</a:tableStyleId>
              </a:tblPr>
              <a:tblGrid>
                <a:gridCol w="3070549"/>
                <a:gridCol w="1230769"/>
                <a:gridCol w="1170319"/>
                <a:gridCol w="1055296"/>
                <a:gridCol w="720080"/>
                <a:gridCol w="720081"/>
              </a:tblGrid>
              <a:tr h="610452">
                <a:tc>
                  <a:txBody>
                    <a:bodyPr/>
                    <a:lstStyle/>
                    <a:p>
                      <a:pPr marL="0" marR="0">
                        <a:spcBef>
                          <a:spcPts val="0"/>
                        </a:spcBef>
                        <a:spcAft>
                          <a:spcPts val="0"/>
                        </a:spcAft>
                      </a:pPr>
                      <a:r>
                        <a:rPr lang="ka-GE" sz="1050" dirty="0">
                          <a:solidFill>
                            <a:schemeClr val="tx1"/>
                          </a:solidFill>
                          <a:effectLst/>
                          <a:latin typeface="Sylfaen" pitchFamily="18" charset="0"/>
                        </a:rPr>
                        <a:t> </a:t>
                      </a:r>
                      <a:endParaRPr lang="en-US" sz="105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ძალიან</a:t>
                      </a:r>
                      <a:r>
                        <a:rPr lang="ka-GE" sz="1100" baseline="0" dirty="0" smtClean="0">
                          <a:solidFill>
                            <a:schemeClr val="tx1"/>
                          </a:solidFill>
                          <a:effectLst/>
                          <a:latin typeface="Sylfaen" pitchFamily="18" charset="0"/>
                          <a:ea typeface="+mn-ea"/>
                        </a:rPr>
                        <a:t>  უარყოფითად</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kern="1200" dirty="0" smtClean="0">
                          <a:solidFill>
                            <a:schemeClr val="tx1"/>
                          </a:solidFill>
                          <a:effectLst/>
                          <a:latin typeface="Sylfaen" pitchFamily="18" charset="0"/>
                          <a:ea typeface="+mn-ea"/>
                          <a:cs typeface="+mn-cs"/>
                        </a:rPr>
                        <a:t>უარყოფითად</a:t>
                      </a:r>
                      <a:endParaRPr lang="en-US" sz="1100" b="1" kern="1200" dirty="0" smtClean="0">
                        <a:solidFill>
                          <a:schemeClr val="tx1"/>
                        </a:solidFill>
                        <a:effectLst/>
                        <a:latin typeface="Sylfaen" pitchFamily="18" charset="0"/>
                        <a:ea typeface="+mn-ea"/>
                        <a:cs typeface="+mn-cs"/>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rPr>
                        <a:t>დადებითად</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არ ვიცი</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dirty="0" smtClean="0">
                          <a:solidFill>
                            <a:schemeClr val="tx1"/>
                          </a:solidFill>
                          <a:effectLst/>
                          <a:latin typeface="Sylfaen" pitchFamily="18" charset="0"/>
                          <a:ea typeface="Times New Roman"/>
                        </a:rPr>
                        <a:t>არ</a:t>
                      </a:r>
                      <a:r>
                        <a:rPr lang="ka-GE" sz="1100" b="1" baseline="0" dirty="0" smtClean="0">
                          <a:solidFill>
                            <a:schemeClr val="tx1"/>
                          </a:solidFill>
                          <a:effectLst/>
                          <a:latin typeface="Sylfaen" pitchFamily="18" charset="0"/>
                          <a:ea typeface="Times New Roman"/>
                        </a:rPr>
                        <a:t> ეხება</a:t>
                      </a:r>
                      <a:endParaRPr lang="en-US" sz="11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25544">
                <a:tc>
                  <a:txBody>
                    <a:bodyPr/>
                    <a:lstStyle/>
                    <a:p>
                      <a:pPr marL="0" marR="0" algn="l">
                        <a:lnSpc>
                          <a:spcPct val="115000"/>
                        </a:lnSpc>
                        <a:spcBef>
                          <a:spcPts val="0"/>
                        </a:spcBef>
                        <a:spcAft>
                          <a:spcPts val="0"/>
                        </a:spcAft>
                      </a:pPr>
                      <a:r>
                        <a:rPr lang="ka-GE" sz="1200" b="0" dirty="0">
                          <a:solidFill>
                            <a:schemeClr val="tx1"/>
                          </a:solidFill>
                          <a:effectLst/>
                          <a:latin typeface="Sylfaen" pitchFamily="18" charset="0"/>
                          <a:ea typeface="Times New Roman"/>
                        </a:rPr>
                        <a:t>მასწავლებლების პროფესიონალიზმი</a:t>
                      </a:r>
                      <a:endParaRPr lang="en-US" sz="18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Sylfaen" pitchFamily="18" charset="0"/>
                        </a:rPr>
                        <a:t>33%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Sylfaen" pitchFamily="18" charset="0"/>
                        </a:rPr>
                        <a:t>28%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61737">
                <a:tc>
                  <a:txBody>
                    <a:bodyPr/>
                    <a:lstStyle/>
                    <a:p>
                      <a:pPr marL="0" marR="0" algn="l">
                        <a:lnSpc>
                          <a:spcPct val="115000"/>
                        </a:lnSpc>
                        <a:spcBef>
                          <a:spcPts val="0"/>
                        </a:spcBef>
                        <a:spcAft>
                          <a:spcPts val="0"/>
                        </a:spcAft>
                      </a:pPr>
                      <a:r>
                        <a:rPr lang="ka-GE" sz="1200" b="0" dirty="0">
                          <a:solidFill>
                            <a:schemeClr val="tx1"/>
                          </a:solidFill>
                          <a:effectLst/>
                          <a:latin typeface="Sylfaen" pitchFamily="18" charset="0"/>
                          <a:ea typeface="Times New Roman"/>
                        </a:rPr>
                        <a:t>სასწავლებლის ადმინისტრაციის მოქნილობა თანამშრომლობის პროცესში</a:t>
                      </a:r>
                      <a:endParaRPr lang="en-US" sz="18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36%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a:solidFill>
                            <a:srgbClr val="000000"/>
                          </a:solidFill>
                          <a:effectLst/>
                          <a:latin typeface="Sylfaen" pitchFamily="18" charset="0"/>
                        </a:rPr>
                        <a:t>28%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86094">
                <a:tc>
                  <a:txBody>
                    <a:bodyPr/>
                    <a:lstStyle/>
                    <a:p>
                      <a:pPr marL="0" marR="0" algn="l">
                        <a:lnSpc>
                          <a:spcPct val="115000"/>
                        </a:lnSpc>
                        <a:spcBef>
                          <a:spcPts val="0"/>
                        </a:spcBef>
                        <a:spcAft>
                          <a:spcPts val="0"/>
                        </a:spcAft>
                      </a:pPr>
                      <a:r>
                        <a:rPr lang="ka-GE" sz="1200" b="0" dirty="0">
                          <a:solidFill>
                            <a:schemeClr val="tx1"/>
                          </a:solidFill>
                          <a:effectLst/>
                          <a:latin typeface="Sylfaen" pitchFamily="18" charset="0"/>
                          <a:ea typeface="Times New Roman"/>
                        </a:rPr>
                        <a:t>მატერიალურ-ტექნიკური ბაზის გამართულობა</a:t>
                      </a:r>
                      <a:endParaRPr lang="en-US" sz="18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a:solidFill>
                            <a:srgbClr val="000000"/>
                          </a:solidFill>
                          <a:effectLst/>
                          <a:latin typeface="Sylfaen" pitchFamily="18" charset="0"/>
                        </a:rPr>
                        <a:t>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32%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25%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200" b="0" i="0" u="none" strike="noStrike" dirty="0">
                          <a:solidFill>
                            <a:srgbClr val="000000"/>
                          </a:solidFill>
                          <a:effectLst/>
                          <a:latin typeface="Sylfaen" pitchFamily="18" charset="0"/>
                        </a:rPr>
                        <a:t>9%</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10452">
                <a:tc>
                  <a:txBody>
                    <a:bodyPr/>
                    <a:lstStyle/>
                    <a:p>
                      <a:pPr marL="0" marR="0" algn="l">
                        <a:lnSpc>
                          <a:spcPct val="115000"/>
                        </a:lnSpc>
                        <a:spcBef>
                          <a:spcPts val="0"/>
                        </a:spcBef>
                        <a:spcAft>
                          <a:spcPts val="0"/>
                        </a:spcAft>
                      </a:pPr>
                      <a:r>
                        <a:rPr lang="ka-GE" sz="1200" b="0" dirty="0">
                          <a:solidFill>
                            <a:schemeClr val="tx1"/>
                          </a:solidFill>
                          <a:effectLst/>
                          <a:latin typeface="Sylfaen" pitchFamily="18" charset="0"/>
                          <a:ea typeface="Times New Roman"/>
                        </a:rPr>
                        <a:t>პროგრამების შინაარსი</a:t>
                      </a:r>
                      <a:endParaRPr lang="en-US" sz="18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31%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200" b="0" i="0" u="none" strike="noStrike" dirty="0">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sp>
        <p:nvSpPr>
          <p:cNvPr id="17" name="Rectangle 16"/>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2" name="Up-Down Arrow 2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8" name="Rectangle 7"/>
          <p:cNvSpPr/>
          <p:nvPr/>
        </p:nvSpPr>
        <p:spPr>
          <a:xfrm>
            <a:off x="480177" y="4611724"/>
            <a:ext cx="5328592" cy="1754326"/>
          </a:xfrm>
          <a:prstGeom prst="rect">
            <a:avLst/>
          </a:prstGeom>
          <a:ln>
            <a:solidFill>
              <a:schemeClr val="bg1">
                <a:lumMod val="50000"/>
              </a:schemeClr>
            </a:solidFill>
            <a:prstDash val="sysDash"/>
          </a:ln>
        </p:spPr>
        <p:txBody>
          <a:bodyPr wrap="square">
            <a:spAutoFit/>
          </a:bodyPr>
          <a:lstStyle/>
          <a:p>
            <a:pPr lvl="0" algn="just"/>
            <a:r>
              <a:rPr lang="ka-GE" sz="1200" dirty="0" smtClean="0"/>
              <a:t>კვლევაში ყურადღებას იპყრობს საკმაოდ დაბალი შეფასებები, რომლებსაც პროფესიული სასწავლებლები სხვადასხვა პარამეტრების მიხედვით იმსახურებს.  რესპონდენტების აზრით, ყველაზე მძიმე მდგომარეობაა მატერიალურ-ტექნიკური ბაზის გამართულობის თვალსაზრისით, რომელსაც მათი 36% უარყოფითად ან ძალიან უარყოფითად აფასებს.  გამოკითხულების 1/3-სთვის ასევე ეჭვქვეშ დგას მასწავლებლების პროფესიონალიზმი.  ასევე, საკმაოდ მაღალია უკმაყოფილება ადმინისტრაციის მოქნილებით თანამშრომლობის პროცესში და პროგრამების შინაარსით (შესაბამისად, 27% და 29%). </a:t>
            </a:r>
            <a:endParaRPr lang="en-US" sz="1200" dirty="0">
              <a:solidFill>
                <a:prstClr val="black"/>
              </a:solidFill>
              <a:latin typeface="Calibri"/>
            </a:endParaRPr>
          </a:p>
        </p:txBody>
      </p:sp>
    </p:spTree>
    <p:extLst>
      <p:ext uri="{BB962C8B-B14F-4D97-AF65-F5344CB8AC3E}">
        <p14:creationId xmlns:p14="http://schemas.microsoft.com/office/powerpoint/2010/main" val="10907658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297252517"/>
              </p:ext>
            </p:extLst>
          </p:nvPr>
        </p:nvGraphicFramePr>
        <p:xfrm>
          <a:off x="891508" y="1487007"/>
          <a:ext cx="7352900" cy="3742193"/>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
          <p:cNvSpPr>
            <a:spLocks noChangeArrowheads="1"/>
          </p:cNvSpPr>
          <p:nvPr/>
        </p:nvSpPr>
        <p:spPr bwMode="auto">
          <a:xfrm>
            <a:off x="395536" y="909881"/>
            <a:ext cx="3805040" cy="430887"/>
          </a:xfrm>
          <a:prstGeom prst="rect">
            <a:avLst/>
          </a:prstGeom>
          <a:noFill/>
          <a:ln w="9525">
            <a:noFill/>
            <a:miter lim="800000"/>
            <a:headEnd/>
            <a:tailEnd/>
          </a:ln>
        </p:spPr>
        <p:txBody>
          <a:bodyPr wrap="square">
            <a:spAutoFit/>
          </a:bodyPr>
          <a:lstStyle/>
          <a:p>
            <a:r>
              <a:rPr lang="ka-GE" sz="1100" dirty="0" smtClean="0">
                <a:latin typeface="Sylfaen" pitchFamily="18" charset="0"/>
              </a:rPr>
              <a:t>გთხოვთ, ამოირჩიოთ დებულება, რომელიც ყველაზე კარგად აღწერს თქვენს მოსაზრებას</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აღქმული კავშირი პროფესიულ კვალიფიკაციასა და </a:t>
            </a:r>
            <a:br>
              <a:rPr lang="ka-GE" dirty="0" smtClean="0"/>
            </a:br>
            <a:r>
              <a:rPr lang="ka-GE" dirty="0" smtClean="0"/>
              <a:t>პროფესიული სასწავლებლის ტიპს შორის</a:t>
            </a:r>
            <a:endParaRPr lang="en-US" sz="1600" i="1" dirty="0"/>
          </a:p>
        </p:txBody>
      </p:sp>
      <p:cxnSp>
        <p:nvCxnSpPr>
          <p:cNvPr id="6" name="Straight Connector 5"/>
          <p:cNvCxnSpPr/>
          <p:nvPr/>
        </p:nvCxnSpPr>
        <p:spPr>
          <a:xfrm>
            <a:off x="471736" y="136451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9" name="Rectangle 8"/>
          <p:cNvSpPr/>
          <p:nvPr/>
        </p:nvSpPr>
        <p:spPr>
          <a:xfrm>
            <a:off x="471736" y="5450161"/>
            <a:ext cx="4100264" cy="830997"/>
          </a:xfrm>
          <a:prstGeom prst="rect">
            <a:avLst/>
          </a:prstGeom>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რესპონდენტები ვერ ხედავენ პირდაპირ კავშირს პროფესიულ კვალიფიკაციასა და იმას შორის, პროფესიული სასწავლებელი სახელმწიფოა, თუ კერძო. </a:t>
            </a:r>
            <a:endParaRPr lang="en-US" sz="1200" dirty="0">
              <a:solidFill>
                <a:prstClr val="black"/>
              </a:solidFill>
              <a:latin typeface="Calibri"/>
            </a:endParaRPr>
          </a:p>
        </p:txBody>
      </p:sp>
    </p:spTree>
    <p:extLst>
      <p:ext uri="{BB962C8B-B14F-4D97-AF65-F5344CB8AC3E}">
        <p14:creationId xmlns:p14="http://schemas.microsoft.com/office/powerpoint/2010/main" val="29390359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8"/>
          <p:cNvSpPr>
            <a:spLocks noChangeArrowheads="1"/>
          </p:cNvSpPr>
          <p:nvPr/>
        </p:nvSpPr>
        <p:spPr bwMode="auto">
          <a:xfrm>
            <a:off x="467544" y="1003375"/>
            <a:ext cx="3816424" cy="769441"/>
          </a:xfrm>
          <a:prstGeom prst="rect">
            <a:avLst/>
          </a:prstGeom>
          <a:noFill/>
          <a:ln w="9525">
            <a:noFill/>
            <a:miter lim="800000"/>
            <a:headEnd/>
            <a:tailEnd/>
          </a:ln>
        </p:spPr>
        <p:txBody>
          <a:bodyPr wrap="square">
            <a:spAutoFit/>
          </a:bodyPr>
          <a:lstStyle/>
          <a:p>
            <a:r>
              <a:rPr lang="ka-GE" sz="1100" dirty="0">
                <a:latin typeface="Sylfaen" pitchFamily="18" charset="0"/>
              </a:rPr>
              <a:t>თქვენი აზრით, გაიზარდა თუ არა პროფესიული სასწავლებლების პრესტიჟულობა ბოლო 5 წლის განმავლობაში - უფრო პრესტიჟულია პროფესიულ სასწავლებელში ჩაბარება ამჟამად?</a:t>
            </a:r>
            <a:endParaRPr lang="en-US" sz="1100" dirty="0">
              <a:latin typeface="Sylfaen" pitchFamily="18" charset="0"/>
            </a:endParaRPr>
          </a:p>
        </p:txBody>
      </p:sp>
      <p:sp>
        <p:nvSpPr>
          <p:cNvPr id="2" name="Title 1"/>
          <p:cNvSpPr>
            <a:spLocks noGrp="1"/>
          </p:cNvSpPr>
          <p:nvPr>
            <p:ph type="title"/>
          </p:nvPr>
        </p:nvSpPr>
        <p:spPr>
          <a:xfrm>
            <a:off x="395536" y="260648"/>
            <a:ext cx="6653728" cy="411162"/>
          </a:xfrm>
          <a:noFill/>
        </p:spPr>
        <p:txBody>
          <a:bodyPr>
            <a:normAutofit/>
          </a:bodyPr>
          <a:lstStyle/>
          <a:p>
            <a:r>
              <a:rPr lang="ka-GE" dirty="0" smtClean="0"/>
              <a:t>პროფესიული სასწავლებლების პრესტიჟულობის აღქმა</a:t>
            </a:r>
            <a:endParaRPr lang="en-US" dirty="0"/>
          </a:p>
        </p:txBody>
      </p:sp>
      <p:cxnSp>
        <p:nvCxnSpPr>
          <p:cNvPr id="18" name="Straight Connector 17"/>
          <p:cNvCxnSpPr/>
          <p:nvPr/>
        </p:nvCxnSpPr>
        <p:spPr>
          <a:xfrm>
            <a:off x="543744" y="1844824"/>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6" name="Rectangle 8"/>
          <p:cNvSpPr>
            <a:spLocks noChangeArrowheads="1"/>
          </p:cNvSpPr>
          <p:nvPr/>
        </p:nvSpPr>
        <p:spPr bwMode="auto">
          <a:xfrm>
            <a:off x="4716016" y="1341929"/>
            <a:ext cx="3960440" cy="430887"/>
          </a:xfrm>
          <a:prstGeom prst="rect">
            <a:avLst/>
          </a:prstGeom>
          <a:noFill/>
          <a:ln w="9525">
            <a:noFill/>
            <a:miter lim="800000"/>
            <a:headEnd/>
            <a:tailEnd/>
          </a:ln>
        </p:spPr>
        <p:txBody>
          <a:bodyPr wrap="square">
            <a:spAutoFit/>
          </a:bodyPr>
          <a:lstStyle/>
          <a:p>
            <a:pPr algn="r"/>
            <a:r>
              <a:rPr lang="ka-GE" sz="1100" dirty="0">
                <a:latin typeface="Sylfaen" pitchFamily="18" charset="0"/>
              </a:rPr>
              <a:t>თქვენი აზრით, გაიზრდება თუ არა პროფესიული სასწავლებლების პრესტიჟულობა მომავალში? </a:t>
            </a:r>
            <a:endParaRPr lang="en-US" sz="1100" dirty="0">
              <a:latin typeface="Sylfaen" pitchFamily="18" charset="0"/>
            </a:endParaRPr>
          </a:p>
        </p:txBody>
      </p:sp>
      <p:cxnSp>
        <p:nvCxnSpPr>
          <p:cNvPr id="17" name="Straight Connector 16"/>
          <p:cNvCxnSpPr/>
          <p:nvPr/>
        </p:nvCxnSpPr>
        <p:spPr>
          <a:xfrm>
            <a:off x="4936232" y="1844824"/>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 name="Chart 2"/>
          <p:cNvGraphicFramePr/>
          <p:nvPr>
            <p:extLst>
              <p:ext uri="{D42A27DB-BD31-4B8C-83A1-F6EECF244321}">
                <p14:modId xmlns:p14="http://schemas.microsoft.com/office/powerpoint/2010/main" val="2229574620"/>
              </p:ext>
            </p:extLst>
          </p:nvPr>
        </p:nvGraphicFramePr>
        <p:xfrm>
          <a:off x="755576" y="1641790"/>
          <a:ext cx="3744416" cy="33713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Chart 21"/>
          <p:cNvGraphicFramePr/>
          <p:nvPr>
            <p:extLst>
              <p:ext uri="{D42A27DB-BD31-4B8C-83A1-F6EECF244321}">
                <p14:modId xmlns:p14="http://schemas.microsoft.com/office/powerpoint/2010/main" val="2181048344"/>
              </p:ext>
            </p:extLst>
          </p:nvPr>
        </p:nvGraphicFramePr>
        <p:xfrm>
          <a:off x="5148064" y="1639370"/>
          <a:ext cx="3744416" cy="3301798"/>
        </p:xfrm>
        <a:graphic>
          <a:graphicData uri="http://schemas.openxmlformats.org/drawingml/2006/chart">
            <c:chart xmlns:c="http://schemas.openxmlformats.org/drawingml/2006/chart" xmlns:r="http://schemas.openxmlformats.org/officeDocument/2006/relationships" r:id="rId3"/>
          </a:graphicData>
        </a:graphic>
      </p:graphicFrame>
      <p:sp>
        <p:nvSpPr>
          <p:cNvPr id="25" name="Up-Down Arrow 24"/>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1" name="Rectangle 10"/>
          <p:cNvSpPr/>
          <p:nvPr/>
        </p:nvSpPr>
        <p:spPr>
          <a:xfrm>
            <a:off x="492944" y="5406315"/>
            <a:ext cx="4676328" cy="830997"/>
          </a:xfrm>
          <a:prstGeom prst="rect">
            <a:avLst/>
          </a:prstGeom>
          <a:ln>
            <a:solidFill>
              <a:schemeClr val="bg1">
                <a:lumMod val="50000"/>
              </a:schemeClr>
            </a:solidFill>
            <a:prstDash val="sysDash"/>
          </a:ln>
        </p:spPr>
        <p:txBody>
          <a:bodyPr wrap="square">
            <a:spAutoFit/>
          </a:bodyPr>
          <a:lstStyle/>
          <a:p>
            <a:pPr lvl="0" algn="just"/>
            <a:r>
              <a:rPr lang="ka-GE" sz="1200" dirty="0" smtClean="0"/>
              <a:t>რესპონდენტების დიდი უმრავლესობის აზრით, პროფესიულ სასწავლებლებში ჩაბარება დღეს მეტად პრესტიჟულია, ვიდრე ხუთი წლის წინ. მათი პროგნოზით, პროფესიული სასწავლებლები მომავალში კიდევ უფრო პრესტიჟული გახდება. </a:t>
            </a:r>
            <a:endParaRPr lang="en-US" sz="1200" dirty="0">
              <a:solidFill>
                <a:prstClr val="black"/>
              </a:solidFill>
              <a:latin typeface="Calibri"/>
            </a:endParaRPr>
          </a:p>
        </p:txBody>
      </p:sp>
    </p:spTree>
    <p:extLst>
      <p:ext uri="{BB962C8B-B14F-4D97-AF65-F5344CB8AC3E}">
        <p14:creationId xmlns:p14="http://schemas.microsoft.com/office/powerpoint/2010/main" val="2202386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152400" y="88900"/>
            <a:ext cx="7543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ka-GE" sz="2800" b="1" i="0" u="none" strike="noStrike" kern="1200" cap="none" spc="0" normalizeH="0" baseline="0" noProof="0" dirty="0" smtClean="0">
                <a:ln>
                  <a:noFill/>
                </a:ln>
                <a:solidFill>
                  <a:srgbClr val="3063A4"/>
                </a:solidFill>
                <a:effectLst/>
                <a:uLnTx/>
                <a:uFillTx/>
                <a:latin typeface="Sylfaen" pitchFamily="18" charset="0"/>
                <a:ea typeface="ＭＳ Ｐゴシック" pitchFamily="34" charset="-128"/>
                <a:cs typeface="ＭＳ Ｐゴシック" charset="-128"/>
              </a:rPr>
              <a:t>   </a:t>
            </a:r>
            <a:r>
              <a:rPr lang="ka-GE" b="1" dirty="0" smtClean="0">
                <a:latin typeface="Sylfaen" pitchFamily="18" charset="0"/>
                <a:ea typeface="ＭＳ Ｐゴシック" pitchFamily="34" charset="-128"/>
                <a:cs typeface="ＭＳ Ｐゴシック" charset="-128"/>
              </a:rPr>
              <a:t>წინასიტყვაობა</a:t>
            </a:r>
            <a:endParaRPr kumimoji="0" lang="en-US" sz="2000" b="0" i="0" u="none" strike="noStrike" kern="1200" cap="none" spc="0" normalizeH="0" baseline="0" noProof="0" dirty="0" smtClean="0">
              <a:ln>
                <a:noFill/>
              </a:ln>
              <a:effectLst/>
              <a:uLnTx/>
              <a:uFillTx/>
              <a:latin typeface="Sylfaen" pitchFamily="18" charset="0"/>
              <a:ea typeface="ＭＳ Ｐゴシック" charset="-128"/>
              <a:cs typeface="ＭＳ Ｐゴシック" charset="-128"/>
            </a:endParaRPr>
          </a:p>
        </p:txBody>
      </p:sp>
      <p:sp>
        <p:nvSpPr>
          <p:cNvPr id="10" name="Content Placeholder 6"/>
          <p:cNvSpPr txBox="1">
            <a:spLocks/>
          </p:cNvSpPr>
          <p:nvPr/>
        </p:nvSpPr>
        <p:spPr>
          <a:xfrm>
            <a:off x="467544" y="1772816"/>
            <a:ext cx="4470078" cy="3004956"/>
          </a:xfrm>
          <a:prstGeom prst="rect">
            <a:avLst/>
          </a:prstGeom>
          <a:noFill/>
          <a:ln>
            <a:no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None/>
              <a:defRPr sz="1200" b="1" kern="1200">
                <a:solidFill>
                  <a:schemeClr val="tx1"/>
                </a:solidFill>
                <a:latin typeface="Sylfaen" pitchFamily="18" charset="0"/>
                <a:ea typeface="+mn-ea"/>
                <a:cs typeface="+mn-cs"/>
              </a:defRPr>
            </a:lvl1pPr>
            <a:lvl2pPr marL="742950" indent="-285750" algn="l" defTabSz="914400" rtl="0" eaLnBrk="1" latinLnBrk="0" hangingPunct="1">
              <a:spcBef>
                <a:spcPct val="20000"/>
              </a:spcBef>
              <a:buFont typeface="Arial" pitchFamily="34" charset="0"/>
              <a:buNone/>
              <a:defRPr sz="1000" kern="1200" baseline="0">
                <a:solidFill>
                  <a:schemeClr val="tx1"/>
                </a:solidFill>
                <a:latin typeface="Sylfaen" pitchFamily="18" charset="0"/>
                <a:ea typeface="+mn-ea"/>
                <a:cs typeface="+mn-cs"/>
              </a:defRPr>
            </a:lvl2pPr>
            <a:lvl3pPr marL="1143000" indent="-228600" algn="l" defTabSz="914400" rtl="0" eaLnBrk="1" latinLnBrk="0" hangingPunct="1">
              <a:spcBef>
                <a:spcPct val="20000"/>
              </a:spcBef>
              <a:buFont typeface="Arial" pitchFamily="34" charset="0"/>
              <a:buNone/>
              <a:defRPr sz="900" kern="1200">
                <a:solidFill>
                  <a:schemeClr val="tx1"/>
                </a:solidFill>
                <a:latin typeface="Sylfaen" pitchFamily="18" charset="0"/>
                <a:ea typeface="+mn-ea"/>
                <a:cs typeface="+mn-cs"/>
              </a:defRPr>
            </a:lvl3pPr>
            <a:lvl4pPr marL="16002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4pPr>
            <a:lvl5pPr marL="20574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lvl="0" indent="0" algn="just">
              <a:defRPr/>
            </a:pPr>
            <a:r>
              <a:rPr lang="ka-GE" b="0" dirty="0" smtClean="0">
                <a:solidFill>
                  <a:sysClr val="windowText" lastClr="000000"/>
                </a:solidFill>
              </a:rPr>
              <a:t>წინამდებარე დოკუმენტი წარმოადგენს </a:t>
            </a:r>
            <a:r>
              <a:rPr lang="ka-GE" b="0" dirty="0" smtClean="0">
                <a:solidFill>
                  <a:sysClr val="windowText" lastClr="000000"/>
                </a:solidFill>
              </a:rPr>
              <a:t>პროფესიულ სტუდენტთა დამსაქმებლების </a:t>
            </a:r>
            <a:r>
              <a:rPr lang="ka-GE" b="0" dirty="0" smtClean="0">
                <a:solidFill>
                  <a:sysClr val="windowText" lastClr="000000"/>
                </a:solidFill>
              </a:rPr>
              <a:t>კმაყოფილების კვლევის პირველად ანგარიშს</a:t>
            </a:r>
            <a:r>
              <a:rPr lang="ka-GE" b="0" smtClean="0">
                <a:solidFill>
                  <a:sysClr val="windowText" lastClr="000000"/>
                </a:solidFill>
              </a:rPr>
              <a:t>. </a:t>
            </a:r>
            <a:endParaRPr lang="ka-GE" b="0" smtClean="0">
              <a:solidFill>
                <a:sysClr val="windowText" lastClr="000000"/>
              </a:solidFill>
            </a:endParaRPr>
          </a:p>
          <a:p>
            <a:pPr marL="0" lvl="0" indent="0" algn="just">
              <a:defRPr/>
            </a:pPr>
            <a:endParaRPr lang="ka-GE" b="0" dirty="0">
              <a:solidFill>
                <a:sysClr val="windowText" lastClr="000000"/>
              </a:solidFill>
            </a:endParaRPr>
          </a:p>
          <a:p>
            <a:pPr marL="0" lvl="0" indent="0" algn="just">
              <a:defRPr/>
            </a:pPr>
            <a:r>
              <a:rPr lang="ka-GE" b="0" dirty="0" smtClean="0">
                <a:solidFill>
                  <a:sysClr val="windowText" lastClr="000000"/>
                </a:solidFill>
              </a:rPr>
              <a:t>ანგარიშში მოცემულია კვლევის მონაცემები ცხრილებისა და გრაფიკების სახით. ცხრილებსა და გრაფიკებს ერთვის მონაცემთა ტექსტური ანალიზი. </a:t>
            </a:r>
          </a:p>
          <a:p>
            <a:pPr marL="0" lvl="0" indent="0" algn="just">
              <a:defRPr/>
            </a:pPr>
            <a:endParaRPr lang="ka-GE" b="0" dirty="0">
              <a:solidFill>
                <a:sysClr val="windowText" lastClr="000000"/>
              </a:solidFill>
            </a:endParaRPr>
          </a:p>
          <a:p>
            <a:pPr marL="0" lvl="0" indent="0" algn="just">
              <a:defRPr/>
            </a:pPr>
            <a:endParaRPr lang="ru-RU" b="0" dirty="0">
              <a:solidFill>
                <a:sysClr val="windowText" lastClr="000000"/>
              </a:solidFill>
            </a:endParaRPr>
          </a:p>
          <a:p>
            <a:pPr marL="185738" marR="0" lvl="0" indent="-185738" algn="just"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just"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36810471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15154424"/>
              </p:ext>
            </p:extLst>
          </p:nvPr>
        </p:nvGraphicFramePr>
        <p:xfrm>
          <a:off x="891509" y="1412777"/>
          <a:ext cx="6344787" cy="2376264"/>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
          <p:cNvSpPr>
            <a:spLocks noChangeArrowheads="1"/>
          </p:cNvSpPr>
          <p:nvPr/>
        </p:nvSpPr>
        <p:spPr bwMode="auto">
          <a:xfrm>
            <a:off x="395536" y="908720"/>
            <a:ext cx="7776864" cy="430887"/>
          </a:xfrm>
          <a:prstGeom prst="rect">
            <a:avLst/>
          </a:prstGeom>
          <a:noFill/>
          <a:ln w="9525">
            <a:noFill/>
            <a:miter lim="800000"/>
            <a:headEnd/>
            <a:tailEnd/>
          </a:ln>
        </p:spPr>
        <p:txBody>
          <a:bodyPr wrap="square">
            <a:spAutoFit/>
          </a:bodyPr>
          <a:lstStyle/>
          <a:p>
            <a:r>
              <a:rPr lang="ka-GE" sz="1100" dirty="0">
                <a:latin typeface="Sylfaen" pitchFamily="18" charset="0"/>
              </a:rPr>
              <a:t>თუ არ ჩავთვლით იმას, რომ ყველა ახალ თანამშრომელს სჭირდება გარკვეული შეგუება ახალ სამსახურთან, თქვენი </a:t>
            </a:r>
            <a:r>
              <a:rPr lang="ka-GE" sz="1100" dirty="0" smtClean="0">
                <a:latin typeface="Sylfaen" pitchFamily="18" charset="0"/>
              </a:rPr>
              <a:t>შეფასებით,  </a:t>
            </a:r>
            <a:r>
              <a:rPr lang="ka-GE" sz="1100" dirty="0">
                <a:latin typeface="Sylfaen" pitchFamily="18" charset="0"/>
              </a:rPr>
              <a:t>პროფესიული სასწავლებლის </a:t>
            </a:r>
            <a:r>
              <a:rPr lang="ka-GE" sz="1100" dirty="0" smtClean="0">
                <a:latin typeface="Sylfaen" pitchFamily="18" charset="0"/>
              </a:rPr>
              <a:t>დამთავრების </a:t>
            </a:r>
            <a:r>
              <a:rPr lang="ka-GE" sz="1100" dirty="0">
                <a:latin typeface="Sylfaen" pitchFamily="18" charset="0"/>
              </a:rPr>
              <a:t>შედეგად კურსდამთვრებული:</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პროფესიული სასწავლებლის კურსდამთავრებულთა კვალიფიკაციის შეფასება</a:t>
            </a:r>
            <a:endParaRPr lang="en-US" sz="1600" i="1" dirty="0"/>
          </a:p>
        </p:txBody>
      </p:sp>
      <p:cxnSp>
        <p:nvCxnSpPr>
          <p:cNvPr id="6" name="Straight Connector 5"/>
          <p:cNvCxnSpPr/>
          <p:nvPr/>
        </p:nvCxnSpPr>
        <p:spPr>
          <a:xfrm>
            <a:off x="471736" y="1412776"/>
            <a:ext cx="484632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6" name="Oval 15"/>
          <p:cNvSpPr/>
          <p:nvPr/>
        </p:nvSpPr>
        <p:spPr>
          <a:xfrm>
            <a:off x="5940152" y="2081933"/>
            <a:ext cx="452673" cy="457200"/>
          </a:xfrm>
          <a:prstGeom prst="ellipse">
            <a:avLst/>
          </a:prstGeom>
          <a:noFill/>
          <a:ln w="19050" cap="flat" cmpd="sng" algn="ctr">
            <a:solidFill>
              <a:schemeClr val="bg1">
                <a:lumMod val="75000"/>
              </a:schemeClr>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9" name="Rectangle 8"/>
          <p:cNvSpPr/>
          <p:nvPr/>
        </p:nvSpPr>
        <p:spPr>
          <a:xfrm>
            <a:off x="471736" y="5098358"/>
            <a:ext cx="6836568" cy="1200329"/>
          </a:xfrm>
          <a:prstGeom prst="rect">
            <a:avLst/>
          </a:prstGeom>
          <a:ln>
            <a:solidFill>
              <a:schemeClr val="bg1">
                <a:lumMod val="50000"/>
              </a:schemeClr>
            </a:solidFill>
            <a:prstDash val="sysDash"/>
          </a:ln>
        </p:spPr>
        <p:txBody>
          <a:bodyPr wrap="square">
            <a:spAutoFit/>
          </a:bodyPr>
          <a:lstStyle/>
          <a:p>
            <a:pPr lvl="0" algn="just"/>
            <a:r>
              <a:rPr lang="ka-GE" sz="1200" dirty="0" smtClean="0">
                <a:solidFill>
                  <a:prstClr val="black"/>
                </a:solidFill>
                <a:latin typeface="Calibri"/>
              </a:rPr>
              <a:t>უნდა აღინიშნოს, რომ რესპონდენტების ნახევარი ვერ აფასებს, კონკრეტულად რა უნარები აკლიათ პროფესიული სასწავლებლების კურსდამთავრებულებს, თუმცა, ყველაზე ხშირად ასეთებად სახელდება: თვითპრეზენტაციის უნარის არქონა (24%), პრობლემების გადაჭრის უნარის არქონა (22%), საქმიანი ზეპირი კომუნიკაციის უნარის ნაკლებობა (22%), ასევე პროფესიის შესაბამისი პრაქტიკული უნარ-ჩვევების არქონა , არაადეკვატური ამბიცია და დროის მენეჯმენტის არქონა (20% თითოეულს). </a:t>
            </a:r>
            <a:r>
              <a:rPr lang="ka-GE" sz="1200" i="1" dirty="0" smtClean="0">
                <a:solidFill>
                  <a:prstClr val="black"/>
                </a:solidFill>
                <a:latin typeface="Calibri"/>
              </a:rPr>
              <a:t>[იხილეთ შემდეგი სლაიდი] </a:t>
            </a:r>
            <a:endParaRPr lang="en-US" sz="1200" i="1" dirty="0">
              <a:solidFill>
                <a:prstClr val="black"/>
              </a:solidFill>
              <a:latin typeface="Calibri"/>
            </a:endParaRPr>
          </a:p>
        </p:txBody>
      </p:sp>
      <p:sp>
        <p:nvSpPr>
          <p:cNvPr id="10" name="Rectangle 9"/>
          <p:cNvSpPr/>
          <p:nvPr/>
        </p:nvSpPr>
        <p:spPr>
          <a:xfrm>
            <a:off x="471736" y="3861048"/>
            <a:ext cx="6836568" cy="1015663"/>
          </a:xfrm>
          <a:prstGeom prst="rect">
            <a:avLst/>
          </a:prstGeom>
          <a:ln>
            <a:solidFill>
              <a:schemeClr val="bg1">
                <a:lumMod val="50000"/>
              </a:schemeClr>
            </a:solidFill>
            <a:prstDash val="sysDash"/>
          </a:ln>
        </p:spPr>
        <p:txBody>
          <a:bodyPr wrap="square">
            <a:spAutoFit/>
          </a:bodyPr>
          <a:lstStyle/>
          <a:p>
            <a:pPr lvl="0" algn="just"/>
            <a:r>
              <a:rPr lang="ka-GE" sz="1200" dirty="0" smtClean="0"/>
              <a:t>გამოკითხულები პროფესიული სასწავლებლების კურსდამთავრებულთა კვალიფიკაციას, ძირითადად, პოზიტიურად აფასებენ და თვლიან, რომ თუმცა ისინი გარკვეული დოზით ტრენინგს საჭიროებენ, მთლიანობაში, მაინც კარგად ფლობენ პროფესიას (62%).  კურსდამთავრებულთა დიდი დოზით ტრენინგის აუცილებლობაზე საუბრობს რესპონდენტების მხოლოდ 1/5. </a:t>
            </a:r>
          </a:p>
        </p:txBody>
      </p:sp>
    </p:spTree>
    <p:extLst>
      <p:ext uri="{BB962C8B-B14F-4D97-AF65-F5344CB8AC3E}">
        <p14:creationId xmlns:p14="http://schemas.microsoft.com/office/powerpoint/2010/main" val="26855156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6840760" cy="360040"/>
          </a:xfrm>
          <a:noFill/>
        </p:spPr>
        <p:txBody>
          <a:bodyPr>
            <a:normAutofit fontScale="90000"/>
          </a:bodyPr>
          <a:lstStyle/>
          <a:p>
            <a:r>
              <a:rPr lang="ka-GE" dirty="0" smtClean="0"/>
              <a:t>უნარები, რომელთა ნაკლებობასაც განიცდიან პროფესიული სასწავლებლების კურსდამთავრებულები </a:t>
            </a:r>
            <a:endParaRPr lang="en-US" dirty="0"/>
          </a:p>
        </p:txBody>
      </p:sp>
      <p:cxnSp>
        <p:nvCxnSpPr>
          <p:cNvPr id="18" name="Straight Connector 17"/>
          <p:cNvCxnSpPr/>
          <p:nvPr/>
        </p:nvCxnSpPr>
        <p:spPr>
          <a:xfrm>
            <a:off x="543744" y="1148494"/>
            <a:ext cx="3596208"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467544" y="740955"/>
            <a:ext cx="5040560" cy="415498"/>
          </a:xfrm>
          <a:prstGeom prst="rect">
            <a:avLst/>
          </a:prstGeom>
          <a:noFill/>
          <a:ln w="9525">
            <a:noFill/>
            <a:miter lim="800000"/>
            <a:headEnd/>
            <a:tailEnd/>
          </a:ln>
        </p:spPr>
        <p:txBody>
          <a:bodyPr wrap="square">
            <a:spAutoFit/>
          </a:bodyPr>
          <a:lstStyle/>
          <a:p>
            <a:r>
              <a:rPr lang="ka-GE" sz="1050" dirty="0" smtClean="0">
                <a:latin typeface="Sylfaen" pitchFamily="18" charset="0"/>
              </a:rPr>
              <a:t>ქვემოთ ჩამოთვლილი უნარებიდან, ძირითადად, რომელთა ნაკლებობას განიცდიან პროფესიული სასწავლებლების კურსდამთავრებულები? </a:t>
            </a:r>
            <a:endParaRPr lang="en-US" sz="1050" dirty="0">
              <a:latin typeface="Sylfae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29234939"/>
              </p:ext>
            </p:extLst>
          </p:nvPr>
        </p:nvGraphicFramePr>
        <p:xfrm>
          <a:off x="591475" y="1233853"/>
          <a:ext cx="7868957" cy="4900848"/>
        </p:xfrm>
        <a:graphic>
          <a:graphicData uri="http://schemas.openxmlformats.org/drawingml/2006/table">
            <a:tbl>
              <a:tblPr firstRow="1" firstCol="1" bandRow="1">
                <a:tableStyleId>{5C22544A-7EE6-4342-B048-85BDC9FD1C3A}</a:tableStyleId>
              </a:tblPr>
              <a:tblGrid>
                <a:gridCol w="3871703"/>
                <a:gridCol w="684885"/>
                <a:gridCol w="720080"/>
                <a:gridCol w="792088"/>
                <a:gridCol w="1080120"/>
                <a:gridCol w="720081"/>
              </a:tblGrid>
              <a:tr h="233679">
                <a:tc>
                  <a:txBody>
                    <a:bodyPr/>
                    <a:lstStyle/>
                    <a:p>
                      <a:pPr marL="0" marR="0">
                        <a:spcBef>
                          <a:spcPts val="0"/>
                        </a:spcBef>
                        <a:spcAft>
                          <a:spcPts val="0"/>
                        </a:spcAft>
                      </a:pPr>
                      <a:r>
                        <a:rPr lang="ka-GE" sz="1050" dirty="0">
                          <a:solidFill>
                            <a:schemeClr val="tx1"/>
                          </a:solidFill>
                          <a:effectLst/>
                          <a:latin typeface="Sylfaen" pitchFamily="18" charset="0"/>
                        </a:rPr>
                        <a:t> </a:t>
                      </a:r>
                      <a:endParaRPr lang="en-US" sz="105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დიახ</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Times New Roman"/>
                        </a:rPr>
                        <a:t>არა</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Times New Roman"/>
                        </a:rPr>
                        <a:t>არ ვიცი</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უარი</a:t>
                      </a:r>
                      <a:r>
                        <a:rPr lang="ka-GE" sz="1100" b="1" baseline="0" dirty="0" smtClean="0">
                          <a:solidFill>
                            <a:schemeClr val="tx1"/>
                          </a:solidFill>
                          <a:effectLst/>
                          <a:latin typeface="Sylfaen" pitchFamily="18" charset="0"/>
                          <a:ea typeface="Times New Roman"/>
                        </a:rPr>
                        <a:t> პასუხზე</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dirty="0" smtClean="0">
                          <a:solidFill>
                            <a:schemeClr val="tx1"/>
                          </a:solidFill>
                          <a:effectLst/>
                          <a:latin typeface="Sylfaen" pitchFamily="18" charset="0"/>
                          <a:ea typeface="Times New Roman"/>
                        </a:rPr>
                        <a:t>არ ეხება</a:t>
                      </a:r>
                      <a:endParaRPr lang="en-US" sz="11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87113">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საბაზისო კომპიუტერული უნარების ნაკლებობა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6%</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en-US" sz="1000" b="0" dirty="0" err="1">
                          <a:solidFill>
                            <a:schemeClr val="tx1"/>
                          </a:solidFill>
                          <a:effectLst/>
                          <a:latin typeface="Sylfaen" pitchFamily="18" charset="0"/>
                          <a:ea typeface="Times New Roman"/>
                          <a:cs typeface="Sylfaen"/>
                        </a:rPr>
                        <a:t>თვითპრეზენტაციის</a:t>
                      </a:r>
                      <a:r>
                        <a:rPr lang="en-US" sz="1000" b="0" dirty="0">
                          <a:solidFill>
                            <a:schemeClr val="tx1"/>
                          </a:solidFill>
                          <a:effectLst/>
                          <a:latin typeface="Sylfaen" pitchFamily="18" charset="0"/>
                          <a:ea typeface="Times New Roman"/>
                          <a:cs typeface="Sylfaen"/>
                        </a:rPr>
                        <a:t> </a:t>
                      </a:r>
                      <a:r>
                        <a:rPr lang="en-US" sz="1000" b="0" dirty="0" err="1">
                          <a:solidFill>
                            <a:schemeClr val="tx1"/>
                          </a:solidFill>
                          <a:effectLst/>
                          <a:latin typeface="Sylfaen" pitchFamily="18" charset="0"/>
                          <a:ea typeface="Times New Roman"/>
                          <a:cs typeface="Sylfaen"/>
                        </a:rPr>
                        <a:t>უნარის</a:t>
                      </a:r>
                      <a:r>
                        <a:rPr lang="en-US" sz="1000" b="0" dirty="0">
                          <a:solidFill>
                            <a:schemeClr val="tx1"/>
                          </a:solidFill>
                          <a:effectLst/>
                          <a:latin typeface="Sylfaen" pitchFamily="18" charset="0"/>
                          <a:ea typeface="Times New Roman"/>
                          <a:cs typeface="Sylfaen"/>
                        </a:rPr>
                        <a:t> </a:t>
                      </a:r>
                      <a:r>
                        <a:rPr lang="en-US" sz="1000" b="0" dirty="0" err="1">
                          <a:solidFill>
                            <a:schemeClr val="tx1"/>
                          </a:solidFill>
                          <a:effectLst/>
                          <a:latin typeface="Sylfaen" pitchFamily="18" charset="0"/>
                          <a:ea typeface="Times New Roman"/>
                          <a:cs typeface="Sylfaen"/>
                        </a:rPr>
                        <a:t>ნაკლებობა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49%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00298">
                <a:tc>
                  <a:txBody>
                    <a:bodyPr/>
                    <a:lstStyle/>
                    <a:p>
                      <a:pPr marL="0" marR="0">
                        <a:spcBef>
                          <a:spcPts val="0"/>
                        </a:spcBef>
                        <a:spcAft>
                          <a:spcPts val="0"/>
                        </a:spcAft>
                      </a:pPr>
                      <a:r>
                        <a:rPr lang="ka-GE" sz="1000" b="0" dirty="0">
                          <a:solidFill>
                            <a:schemeClr val="tx1"/>
                          </a:solidFill>
                          <a:effectLst/>
                          <a:latin typeface="Sylfaen" pitchFamily="18" charset="0"/>
                          <a:ea typeface="Times New Roman"/>
                          <a:cs typeface="Sylfaen"/>
                        </a:rPr>
                        <a:t>საქმიანობისთვის შეუფერებელი </a:t>
                      </a:r>
                      <a:r>
                        <a:rPr lang="en-US" sz="1000" b="0" dirty="0" err="1">
                          <a:solidFill>
                            <a:schemeClr val="tx1"/>
                          </a:solidFill>
                          <a:effectLst/>
                          <a:latin typeface="Sylfaen" pitchFamily="18" charset="0"/>
                          <a:ea typeface="Times New Roman"/>
                          <a:cs typeface="Sylfaen"/>
                        </a:rPr>
                        <a:t>ჩაცმულობა</a:t>
                      </a:r>
                      <a:r>
                        <a:rPr lang="en-US" sz="1000" b="0" dirty="0">
                          <a:solidFill>
                            <a:schemeClr val="tx1"/>
                          </a:solidFill>
                          <a:effectLst/>
                          <a:latin typeface="Sylfaen" pitchFamily="18" charset="0"/>
                          <a:ea typeface="Times New Roman"/>
                        </a:rPr>
                        <a:t>, </a:t>
                      </a:r>
                      <a:r>
                        <a:rPr lang="en-US" sz="1000" b="0" dirty="0" err="1" smtClean="0">
                          <a:solidFill>
                            <a:schemeClr val="tx1"/>
                          </a:solidFill>
                          <a:effectLst/>
                          <a:latin typeface="Sylfaen" pitchFamily="18" charset="0"/>
                          <a:ea typeface="Times New Roman"/>
                          <a:cs typeface="Sylfaen"/>
                        </a:rPr>
                        <a:t>გადამეტებული</a:t>
                      </a:r>
                      <a:r>
                        <a:rPr lang="ka-GE" sz="1000" b="0" dirty="0" smtClean="0">
                          <a:solidFill>
                            <a:schemeClr val="tx1"/>
                          </a:solidFill>
                          <a:effectLst/>
                          <a:latin typeface="Sylfaen" pitchFamily="18" charset="0"/>
                          <a:ea typeface="Times New Roman"/>
                          <a:cs typeface="Sylfaen"/>
                        </a:rPr>
                        <a:t> </a:t>
                      </a:r>
                      <a:r>
                        <a:rPr lang="en-US" sz="1000" b="0" dirty="0" err="1" smtClean="0">
                          <a:solidFill>
                            <a:schemeClr val="tx1"/>
                          </a:solidFill>
                          <a:effectLst/>
                          <a:latin typeface="Sylfaen" pitchFamily="18" charset="0"/>
                          <a:ea typeface="Times New Roman"/>
                          <a:cs typeface="Sylfaen"/>
                        </a:rPr>
                        <a:t>მაკიაჟი</a:t>
                      </a:r>
                      <a:r>
                        <a:rPr lang="en-US" sz="1000" b="0" dirty="0">
                          <a:solidFill>
                            <a:schemeClr val="tx1"/>
                          </a:solidFill>
                          <a:effectLst/>
                          <a:latin typeface="Sylfaen" pitchFamily="18" charset="0"/>
                          <a:ea typeface="Times New Roman"/>
                        </a:rPr>
                        <a:t>, </a:t>
                      </a:r>
                      <a:r>
                        <a:rPr lang="en-US" sz="1000" b="0" dirty="0" err="1">
                          <a:solidFill>
                            <a:schemeClr val="tx1"/>
                          </a:solidFill>
                          <a:effectLst/>
                          <a:latin typeface="Sylfaen" pitchFamily="18" charset="0"/>
                          <a:ea typeface="Times New Roman"/>
                          <a:cs typeface="Sylfaen"/>
                        </a:rPr>
                        <a:t>ვარცხნილობა</a:t>
                      </a:r>
                      <a:r>
                        <a:rPr lang="en-US" sz="1000" b="0" dirty="0">
                          <a:solidFill>
                            <a:schemeClr val="tx1"/>
                          </a:solidFill>
                          <a:effectLst/>
                          <a:latin typeface="Sylfaen" pitchFamily="18" charset="0"/>
                          <a:ea typeface="Times New Roman"/>
                        </a:rPr>
                        <a:t>, </a:t>
                      </a:r>
                      <a:r>
                        <a:rPr lang="en-US" sz="1000" b="0" dirty="0" err="1">
                          <a:solidFill>
                            <a:schemeClr val="tx1"/>
                          </a:solidFill>
                          <a:effectLst/>
                          <a:latin typeface="Sylfaen" pitchFamily="18" charset="0"/>
                          <a:ea typeface="Times New Roman"/>
                          <a:cs typeface="Sylfaen"/>
                        </a:rPr>
                        <a:t>სამკაულები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en-US" sz="1000" b="0" dirty="0" err="1">
                          <a:solidFill>
                            <a:schemeClr val="tx1"/>
                          </a:solidFill>
                          <a:effectLst/>
                          <a:latin typeface="Sylfaen" pitchFamily="18" charset="0"/>
                          <a:ea typeface="Times New Roman"/>
                          <a:cs typeface="Sylfaen"/>
                        </a:rPr>
                        <a:t>უცხოენების</a:t>
                      </a:r>
                      <a:r>
                        <a:rPr lang="en-US" sz="1000" b="0" dirty="0">
                          <a:solidFill>
                            <a:schemeClr val="tx1"/>
                          </a:solidFill>
                          <a:effectLst/>
                          <a:latin typeface="Sylfaen" pitchFamily="18" charset="0"/>
                          <a:ea typeface="Times New Roman"/>
                          <a:cs typeface="Sylfaen"/>
                        </a:rPr>
                        <a:t> </a:t>
                      </a:r>
                      <a:r>
                        <a:rPr lang="en-US" sz="1000" b="0" dirty="0" err="1">
                          <a:solidFill>
                            <a:schemeClr val="tx1"/>
                          </a:solidFill>
                          <a:effectLst/>
                          <a:latin typeface="Sylfaen" pitchFamily="18" charset="0"/>
                          <a:ea typeface="Times New Roman"/>
                          <a:cs typeface="Sylfaen"/>
                        </a:rPr>
                        <a:t>არასათანადო</a:t>
                      </a:r>
                      <a:r>
                        <a:rPr lang="en-US" sz="1000" b="0" dirty="0">
                          <a:solidFill>
                            <a:schemeClr val="tx1"/>
                          </a:solidFill>
                          <a:effectLst/>
                          <a:latin typeface="Sylfaen" pitchFamily="18" charset="0"/>
                          <a:ea typeface="Times New Roman"/>
                          <a:cs typeface="Sylfaen"/>
                        </a:rPr>
                        <a:t> </a:t>
                      </a:r>
                      <a:r>
                        <a:rPr lang="en-US" sz="1000" b="0" dirty="0" err="1">
                          <a:solidFill>
                            <a:schemeClr val="tx1"/>
                          </a:solidFill>
                          <a:effectLst/>
                          <a:latin typeface="Sylfaen" pitchFamily="18" charset="0"/>
                          <a:ea typeface="Times New Roman"/>
                          <a:cs typeface="Sylfaen"/>
                        </a:rPr>
                        <a:t>დონეზე</a:t>
                      </a:r>
                      <a:r>
                        <a:rPr lang="en-US" sz="1000" b="0" dirty="0">
                          <a:solidFill>
                            <a:schemeClr val="tx1"/>
                          </a:solidFill>
                          <a:effectLst/>
                          <a:latin typeface="Sylfaen" pitchFamily="18" charset="0"/>
                          <a:ea typeface="Times New Roman"/>
                          <a:cs typeface="Sylfaen"/>
                        </a:rPr>
                        <a:t> </a:t>
                      </a:r>
                      <a:r>
                        <a:rPr lang="en-US" sz="1000" b="0" dirty="0" err="1">
                          <a:solidFill>
                            <a:schemeClr val="tx1"/>
                          </a:solidFill>
                          <a:effectLst/>
                          <a:latin typeface="Sylfaen" pitchFamily="18" charset="0"/>
                          <a:ea typeface="Times New Roman"/>
                          <a:cs typeface="Sylfaen"/>
                        </a:rPr>
                        <a:t>ფლობა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cs typeface="Sylfaen"/>
                        </a:rPr>
                        <a:t>საქმიანი ზეპირი კომუნიკაციის უნარის ნაკლებობა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წერითი კომუნიკაციის უნარ-ჩვევების არ ქონა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smtClean="0">
                          <a:solidFill>
                            <a:srgbClr val="000000"/>
                          </a:solidFill>
                          <a:effectLst/>
                          <a:latin typeface="Sylfaen" pitchFamily="18" charset="0"/>
                        </a:rPr>
                        <a:t>19%</a:t>
                      </a:r>
                      <a:endParaRPr lang="en-US" sz="1000" b="0" i="0" u="none" strike="noStrike" dirty="0">
                        <a:solidFill>
                          <a:srgbClr val="000000"/>
                        </a:solidFill>
                        <a:effectLst/>
                        <a:latin typeface="Sylfaen" pitchFamily="18" charset="0"/>
                      </a:endParaRP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პრობლემების გადაჭრის უნარის არქონა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გადაწყვეტილების მიღების უნარის არქონა </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პასუხისმგებლობის გრძნობის ნაკლებობა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გუნდური მუშაობის უნარის არ ქონა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ორგანიზებულობის ნაკლებობა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49%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დროის მენეჯმენტის პრობლემა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სამუშაო რეჟიმთან ადაპტირების პრობლემა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3%</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საბაზისო არითმეტიკული უნარები</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7%</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00298">
                <a:tc>
                  <a:txBody>
                    <a:bodyPr/>
                    <a:lstStyle/>
                    <a:p>
                      <a:pPr marL="0" marR="0">
                        <a:spcBef>
                          <a:spcPts val="0"/>
                        </a:spcBef>
                        <a:spcAft>
                          <a:spcPts val="0"/>
                        </a:spcAft>
                      </a:pPr>
                      <a:r>
                        <a:rPr lang="it-IT" sz="1000" b="0" dirty="0">
                          <a:solidFill>
                            <a:schemeClr val="tx1"/>
                          </a:solidFill>
                          <a:effectLst/>
                          <a:latin typeface="Sylfaen" pitchFamily="18" charset="0"/>
                          <a:ea typeface="Times New Roman"/>
                          <a:cs typeface="Sylfaen"/>
                        </a:rPr>
                        <a:t>აარადეკვატურიამბიცია</a:t>
                      </a:r>
                      <a:r>
                        <a:rPr lang="it-IT" sz="1000" b="0" dirty="0">
                          <a:solidFill>
                            <a:schemeClr val="tx1"/>
                          </a:solidFill>
                          <a:effectLst/>
                          <a:latin typeface="Sylfaen" pitchFamily="18" charset="0"/>
                          <a:ea typeface="Times New Roman"/>
                        </a:rPr>
                        <a:t> (</a:t>
                      </a:r>
                      <a:r>
                        <a:rPr lang="it-IT" sz="1000" b="0" dirty="0">
                          <a:solidFill>
                            <a:schemeClr val="tx1"/>
                          </a:solidFill>
                          <a:effectLst/>
                          <a:latin typeface="Sylfaen" pitchFamily="18" charset="0"/>
                          <a:ea typeface="Times New Roman"/>
                          <a:cs typeface="Sylfaen"/>
                        </a:rPr>
                        <a:t>დასაქმებამაღალპოზიციაზე</a:t>
                      </a:r>
                      <a:r>
                        <a:rPr lang="it-IT" sz="1000" b="0" dirty="0">
                          <a:solidFill>
                            <a:schemeClr val="tx1"/>
                          </a:solidFill>
                          <a:effectLst/>
                          <a:latin typeface="Sylfaen" pitchFamily="18" charset="0"/>
                          <a:ea typeface="Times New Roman"/>
                        </a:rPr>
                        <a:t>, </a:t>
                      </a:r>
                      <a:r>
                        <a:rPr lang="it-IT" sz="1000" b="0" dirty="0">
                          <a:solidFill>
                            <a:schemeClr val="tx1"/>
                          </a:solidFill>
                          <a:effectLst/>
                          <a:latin typeface="Sylfaen" pitchFamily="18" charset="0"/>
                          <a:ea typeface="Times New Roman"/>
                          <a:cs typeface="Sylfaen"/>
                        </a:rPr>
                        <a:t>დაწინაურებისამბიცია</a:t>
                      </a:r>
                      <a:r>
                        <a:rPr lang="it-IT" sz="1000" b="0" dirty="0">
                          <a:solidFill>
                            <a:schemeClr val="tx1"/>
                          </a:solidFill>
                          <a:effectLst/>
                          <a:latin typeface="Sylfaen" pitchFamily="18" charset="0"/>
                          <a:ea typeface="Times New Roman"/>
                        </a:rPr>
                        <a:t>, </a:t>
                      </a:r>
                      <a:r>
                        <a:rPr lang="it-IT" sz="1000" b="0" dirty="0" smtClean="0">
                          <a:solidFill>
                            <a:schemeClr val="tx1"/>
                          </a:solidFill>
                          <a:effectLst/>
                          <a:latin typeface="Sylfaen" pitchFamily="18" charset="0"/>
                          <a:ea typeface="Times New Roman"/>
                          <a:cs typeface="Sylfaen"/>
                        </a:rPr>
                        <a:t>მაღალი</a:t>
                      </a:r>
                      <a:r>
                        <a:rPr lang="ka-GE" sz="1000" b="0" dirty="0" smtClean="0">
                          <a:solidFill>
                            <a:schemeClr val="tx1"/>
                          </a:solidFill>
                          <a:effectLst/>
                          <a:latin typeface="Sylfaen" pitchFamily="18" charset="0"/>
                          <a:ea typeface="Times New Roman"/>
                          <a:cs typeface="Sylfaen"/>
                        </a:rPr>
                        <a:t> </a:t>
                      </a:r>
                      <a:r>
                        <a:rPr lang="it-IT" sz="1000" b="0" dirty="0" smtClean="0">
                          <a:solidFill>
                            <a:schemeClr val="tx1"/>
                          </a:solidFill>
                          <a:effectLst/>
                          <a:latin typeface="Sylfaen" pitchFamily="18" charset="0"/>
                          <a:ea typeface="Times New Roman"/>
                          <a:cs typeface="Sylfaen"/>
                        </a:rPr>
                        <a:t>სახელფასო</a:t>
                      </a:r>
                      <a:r>
                        <a:rPr lang="ka-GE" sz="1000" b="0" dirty="0" smtClean="0">
                          <a:solidFill>
                            <a:schemeClr val="tx1"/>
                          </a:solidFill>
                          <a:effectLst/>
                          <a:latin typeface="Sylfaen" pitchFamily="18" charset="0"/>
                          <a:ea typeface="Times New Roman"/>
                          <a:cs typeface="Sylfaen"/>
                        </a:rPr>
                        <a:t> </a:t>
                      </a:r>
                      <a:r>
                        <a:rPr lang="it-IT" sz="1000" b="0" dirty="0" smtClean="0">
                          <a:solidFill>
                            <a:schemeClr val="tx1"/>
                          </a:solidFill>
                          <a:effectLst/>
                          <a:latin typeface="Sylfaen" pitchFamily="18" charset="0"/>
                          <a:ea typeface="Times New Roman"/>
                          <a:cs typeface="Sylfaen"/>
                        </a:rPr>
                        <a:t>მოლოდინი</a:t>
                      </a:r>
                      <a:r>
                        <a:rPr lang="it-IT" sz="1000" b="0" dirty="0">
                          <a:solidFill>
                            <a:schemeClr val="tx1"/>
                          </a:solidFill>
                          <a:effectLst/>
                          <a:latin typeface="Sylfaen" pitchFamily="18" charset="0"/>
                          <a:ea typeface="Times New Roman"/>
                        </a:rPr>
                        <a:t>)</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26%</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პროფესიის შესაბამისი პრაქტიკული უნარ-ჩვევების არ ქონა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28%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65271">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თეორიული ცოდნის შეუსაბამობა პრაქტიკულ მოთხოვნებთან</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მოქცევის წესები და ეთიკური ქცევა / პროფესიული ეთიკა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37%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51%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0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233679">
                <a:tc>
                  <a:txBody>
                    <a:bodyPr/>
                    <a:lstStyle/>
                    <a:p>
                      <a:pPr marL="0" marR="0">
                        <a:spcBef>
                          <a:spcPts val="0"/>
                        </a:spcBef>
                        <a:spcAft>
                          <a:spcPts val="0"/>
                        </a:spcAft>
                      </a:pPr>
                      <a:r>
                        <a:rPr lang="ka-GE" sz="1000" b="0" dirty="0">
                          <a:solidFill>
                            <a:schemeClr val="tx1"/>
                          </a:solidFill>
                          <a:effectLst/>
                          <a:latin typeface="Sylfaen" pitchFamily="18" charset="0"/>
                          <a:ea typeface="Times New Roman"/>
                        </a:rPr>
                        <a:t>უსაფრთხოების ნორმების ცოდნა</a:t>
                      </a:r>
                      <a:endParaRPr lang="en-US" sz="12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32%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52%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000" b="0" i="0" u="none" strike="noStrike" dirty="0">
                          <a:solidFill>
                            <a:srgbClr val="000000"/>
                          </a:solidFill>
                          <a:effectLst/>
                          <a:latin typeface="Sylfaen" pitchFamily="18" charset="0"/>
                        </a:rPr>
                        <a:t>2%</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6" name="Oval 5"/>
          <p:cNvSpPr/>
          <p:nvPr/>
        </p:nvSpPr>
        <p:spPr>
          <a:xfrm>
            <a:off x="4588769" y="2996952"/>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7" name="Oval 6"/>
          <p:cNvSpPr/>
          <p:nvPr/>
        </p:nvSpPr>
        <p:spPr>
          <a:xfrm>
            <a:off x="4588768" y="2492896"/>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8" name="Oval 7"/>
          <p:cNvSpPr/>
          <p:nvPr/>
        </p:nvSpPr>
        <p:spPr>
          <a:xfrm>
            <a:off x="4588769" y="1772816"/>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9" name="Oval 8"/>
          <p:cNvSpPr/>
          <p:nvPr/>
        </p:nvSpPr>
        <p:spPr>
          <a:xfrm>
            <a:off x="4572000" y="4869160"/>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0" name="Oval 9"/>
          <p:cNvSpPr/>
          <p:nvPr/>
        </p:nvSpPr>
        <p:spPr>
          <a:xfrm>
            <a:off x="4588767" y="5157192"/>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 name="Oval 10"/>
          <p:cNvSpPr/>
          <p:nvPr/>
        </p:nvSpPr>
        <p:spPr>
          <a:xfrm>
            <a:off x="4588769" y="4149080"/>
            <a:ext cx="452673" cy="288032"/>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877383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318055970"/>
              </p:ext>
            </p:extLst>
          </p:nvPr>
        </p:nvGraphicFramePr>
        <p:xfrm>
          <a:off x="495622" y="1484785"/>
          <a:ext cx="6956698"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
          <p:cNvSpPr>
            <a:spLocks noChangeArrowheads="1"/>
          </p:cNvSpPr>
          <p:nvPr/>
        </p:nvSpPr>
        <p:spPr bwMode="auto">
          <a:xfrm>
            <a:off x="478928" y="764704"/>
            <a:ext cx="3805040" cy="600164"/>
          </a:xfrm>
          <a:prstGeom prst="rect">
            <a:avLst/>
          </a:prstGeom>
          <a:noFill/>
          <a:ln w="9525">
            <a:noFill/>
            <a:miter lim="800000"/>
            <a:headEnd/>
            <a:tailEnd/>
          </a:ln>
        </p:spPr>
        <p:txBody>
          <a:bodyPr wrap="square">
            <a:spAutoFit/>
          </a:bodyPr>
          <a:lstStyle/>
          <a:p>
            <a:r>
              <a:rPr lang="ka-GE" sz="1100" dirty="0">
                <a:latin typeface="Sylfaen" pitchFamily="18" charset="0"/>
              </a:rPr>
              <a:t>მომავალში აპირებთ თუ არა გააგრძელოთ თანამშრომლობა თქვენს პარტნიორ პროფესიულ სასწავლებლებთან?</a:t>
            </a:r>
            <a:endParaRPr lang="en-US" sz="1100" dirty="0">
              <a:latin typeface="Sylfaen" pitchFamily="18" charset="0"/>
            </a:endParaRPr>
          </a:p>
        </p:txBody>
      </p:sp>
      <p:sp>
        <p:nvSpPr>
          <p:cNvPr id="5" name="Title 1"/>
          <p:cNvSpPr>
            <a:spLocks noGrp="1"/>
          </p:cNvSpPr>
          <p:nvPr>
            <p:ph type="title"/>
          </p:nvPr>
        </p:nvSpPr>
        <p:spPr>
          <a:xfrm>
            <a:off x="395608" y="260648"/>
            <a:ext cx="7920808" cy="288032"/>
          </a:xfrm>
        </p:spPr>
        <p:txBody>
          <a:bodyPr>
            <a:noAutofit/>
          </a:bodyPr>
          <a:lstStyle/>
          <a:p>
            <a:r>
              <a:rPr lang="ka-GE" dirty="0" smtClean="0"/>
              <a:t>პროფესიულ სასწავლებლებთან სამომავლო ურთიერთობის განზრახვა</a:t>
            </a:r>
            <a:endParaRPr lang="en-US" sz="1600" i="1" dirty="0"/>
          </a:p>
        </p:txBody>
      </p:sp>
      <p:cxnSp>
        <p:nvCxnSpPr>
          <p:cNvPr id="6" name="Straight Connector 5"/>
          <p:cNvCxnSpPr/>
          <p:nvPr/>
        </p:nvCxnSpPr>
        <p:spPr>
          <a:xfrm>
            <a:off x="471736" y="134076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6" name="Rectangle 15"/>
          <p:cNvSpPr/>
          <p:nvPr/>
        </p:nvSpPr>
        <p:spPr>
          <a:xfrm>
            <a:off x="471736" y="5478323"/>
            <a:ext cx="5540424" cy="830997"/>
          </a:xfrm>
          <a:prstGeom prst="rect">
            <a:avLst/>
          </a:prstGeom>
          <a:ln>
            <a:solidFill>
              <a:schemeClr val="bg1">
                <a:lumMod val="50000"/>
              </a:schemeClr>
            </a:solidFill>
            <a:prstDash val="sysDash"/>
          </a:ln>
        </p:spPr>
        <p:txBody>
          <a:bodyPr wrap="square">
            <a:spAutoFit/>
          </a:bodyPr>
          <a:lstStyle/>
          <a:p>
            <a:pPr lvl="0" algn="just"/>
            <a:r>
              <a:rPr lang="ka-GE" sz="1200" dirty="0" smtClean="0"/>
              <a:t>რესპონდენტების უმრავლესობა (67%) მომავალშიც აპირებს ითანამშრომლოს პროფესიულ სასწავლებლებთან.  მათგან ყოველი მესამე მზადაა ითანამშრომლოს არა მხოლოდ  არსებულ პარტნიორთან, არამედ შეიძინოს ახალი პარტნიორებიც. </a:t>
            </a:r>
            <a:endParaRPr lang="en-US" sz="1200" dirty="0">
              <a:solidFill>
                <a:prstClr val="black"/>
              </a:solidFill>
              <a:latin typeface="Calibri"/>
            </a:endParaRPr>
          </a:p>
        </p:txBody>
      </p:sp>
    </p:spTree>
    <p:extLst>
      <p:ext uri="{BB962C8B-B14F-4D97-AF65-F5344CB8AC3E}">
        <p14:creationId xmlns:p14="http://schemas.microsoft.com/office/powerpoint/2010/main" val="9622459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p:nvPr>
            <p:extLst>
              <p:ext uri="{D42A27DB-BD31-4B8C-83A1-F6EECF244321}">
                <p14:modId xmlns:p14="http://schemas.microsoft.com/office/powerpoint/2010/main" val="1936758224"/>
              </p:ext>
            </p:extLst>
          </p:nvPr>
        </p:nvGraphicFramePr>
        <p:xfrm>
          <a:off x="2195736" y="1556792"/>
          <a:ext cx="4089856" cy="3652686"/>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1"/>
          <p:cNvSpPr>
            <a:spLocks noGrp="1"/>
          </p:cNvSpPr>
          <p:nvPr>
            <p:ph type="title"/>
          </p:nvPr>
        </p:nvSpPr>
        <p:spPr>
          <a:xfrm>
            <a:off x="395608" y="188640"/>
            <a:ext cx="7920808" cy="288032"/>
          </a:xfrm>
        </p:spPr>
        <p:txBody>
          <a:bodyPr>
            <a:noAutofit/>
          </a:bodyPr>
          <a:lstStyle/>
          <a:p>
            <a:r>
              <a:rPr lang="ka-GE" dirty="0" smtClean="0"/>
              <a:t>პროფესიულ სასწავლებლებთან თანამშრომლობის </a:t>
            </a:r>
            <a:br>
              <a:rPr lang="ka-GE" dirty="0" smtClean="0"/>
            </a:br>
            <a:r>
              <a:rPr lang="ka-GE" dirty="0" smtClean="0"/>
              <a:t>სარგებლიანობის აღქმა</a:t>
            </a:r>
            <a:endParaRPr lang="en-US" sz="1600" i="1" dirty="0"/>
          </a:p>
        </p:txBody>
      </p: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3" name="Rectangle 8"/>
          <p:cNvSpPr>
            <a:spLocks noChangeArrowheads="1"/>
          </p:cNvSpPr>
          <p:nvPr/>
        </p:nvSpPr>
        <p:spPr bwMode="auto">
          <a:xfrm>
            <a:off x="588676" y="765479"/>
            <a:ext cx="4141792" cy="600164"/>
          </a:xfrm>
          <a:prstGeom prst="rect">
            <a:avLst/>
          </a:prstGeom>
          <a:noFill/>
          <a:ln w="9525">
            <a:noFill/>
            <a:miter lim="800000"/>
            <a:headEnd/>
            <a:tailEnd/>
          </a:ln>
        </p:spPr>
        <p:txBody>
          <a:bodyPr wrap="square">
            <a:spAutoFit/>
          </a:bodyPr>
          <a:lstStyle/>
          <a:p>
            <a:r>
              <a:rPr lang="ka-GE" sz="1100" dirty="0">
                <a:latin typeface="Sylfaen" pitchFamily="18" charset="0"/>
              </a:rPr>
              <a:t>თქვენი აზრით, რომელი დებულება აღწერს ყველაზე უკეთესად თქვენი და პროფესიული სასწავლებელის თანამშრომლობას?</a:t>
            </a:r>
            <a:endParaRPr lang="en-US" sz="1100" dirty="0">
              <a:latin typeface="Sylfaen" pitchFamily="18" charset="0"/>
            </a:endParaRPr>
          </a:p>
        </p:txBody>
      </p:sp>
      <p:cxnSp>
        <p:nvCxnSpPr>
          <p:cNvPr id="14" name="Straight Connector 13"/>
          <p:cNvCxnSpPr/>
          <p:nvPr/>
        </p:nvCxnSpPr>
        <p:spPr>
          <a:xfrm>
            <a:off x="693612" y="1412776"/>
            <a:ext cx="393192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5724128" y="3140968"/>
            <a:ext cx="452673" cy="457200"/>
          </a:xfrm>
          <a:prstGeom prst="ellipse">
            <a:avLst/>
          </a:prstGeom>
          <a:noFill/>
          <a:ln w="19050" cap="flat" cmpd="sng" algn="ctr">
            <a:solidFill>
              <a:schemeClr val="bg1">
                <a:lumMod val="75000"/>
              </a:schemeClr>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6" name="Rectangle 15"/>
          <p:cNvSpPr/>
          <p:nvPr/>
        </p:nvSpPr>
        <p:spPr>
          <a:xfrm>
            <a:off x="429392" y="5652356"/>
            <a:ext cx="4604320" cy="646331"/>
          </a:xfrm>
          <a:prstGeom prst="rect">
            <a:avLst/>
          </a:prstGeom>
          <a:ln>
            <a:solidFill>
              <a:schemeClr val="bg1">
                <a:lumMod val="50000"/>
              </a:schemeClr>
            </a:solidFill>
            <a:prstDash val="sysDash"/>
          </a:ln>
        </p:spPr>
        <p:txBody>
          <a:bodyPr wrap="square">
            <a:spAutoFit/>
          </a:bodyPr>
          <a:lstStyle/>
          <a:p>
            <a:pPr lvl="0" algn="just"/>
            <a:r>
              <a:rPr lang="ka-GE" sz="1200" dirty="0" smtClean="0"/>
              <a:t>რესპონდენტების უმრავლესობა დარწმუნებულია, რომ თანამშრომლობა სასარგებლოა როგორც კომპანიისთვის, ასევე პროფესიული სასწავლებლისთვის. </a:t>
            </a:r>
            <a:endParaRPr lang="en-US" sz="1200" dirty="0">
              <a:solidFill>
                <a:prstClr val="black"/>
              </a:solidFill>
              <a:latin typeface="Calibri"/>
            </a:endParaRPr>
          </a:p>
        </p:txBody>
      </p:sp>
    </p:spTree>
    <p:extLst>
      <p:ext uri="{BB962C8B-B14F-4D97-AF65-F5344CB8AC3E}">
        <p14:creationId xmlns:p14="http://schemas.microsoft.com/office/powerpoint/2010/main" val="3932174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53728" cy="411162"/>
          </a:xfrm>
          <a:noFill/>
        </p:spPr>
        <p:txBody>
          <a:bodyPr>
            <a:normAutofit/>
          </a:bodyPr>
          <a:lstStyle/>
          <a:p>
            <a:r>
              <a:rPr lang="ka-GE" dirty="0" smtClean="0"/>
              <a:t> სახელმწიფოსთან ურთიერთობის მისაღები ფორმები</a:t>
            </a:r>
            <a:endParaRPr lang="en-US" dirty="0"/>
          </a:p>
        </p:txBody>
      </p:sp>
      <p:cxnSp>
        <p:nvCxnSpPr>
          <p:cNvPr id="18" name="Straight Connector 17"/>
          <p:cNvCxnSpPr/>
          <p:nvPr/>
        </p:nvCxnSpPr>
        <p:spPr>
          <a:xfrm flipV="1">
            <a:off x="611560" y="1387515"/>
            <a:ext cx="4776867" cy="4130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Rectangle 8"/>
          <p:cNvSpPr>
            <a:spLocks noChangeArrowheads="1"/>
          </p:cNvSpPr>
          <p:nvPr/>
        </p:nvSpPr>
        <p:spPr bwMode="auto">
          <a:xfrm>
            <a:off x="480176" y="787351"/>
            <a:ext cx="6396080" cy="600164"/>
          </a:xfrm>
          <a:prstGeom prst="rect">
            <a:avLst/>
          </a:prstGeom>
          <a:noFill/>
          <a:ln w="9525">
            <a:noFill/>
            <a:miter lim="800000"/>
            <a:headEnd/>
            <a:tailEnd/>
          </a:ln>
        </p:spPr>
        <p:txBody>
          <a:bodyPr wrap="square">
            <a:spAutoFit/>
          </a:bodyPr>
          <a:lstStyle/>
          <a:p>
            <a:r>
              <a:rPr lang="ka-GE" sz="1100" dirty="0">
                <a:latin typeface="Sylfaen" pitchFamily="18" charset="0"/>
              </a:rPr>
              <a:t>ქვემოთ ჩამოთვლილია სახელმწიფოსთან თანამშრომლობის </a:t>
            </a:r>
            <a:r>
              <a:rPr lang="ka-GE" sz="1100" dirty="0" smtClean="0">
                <a:latin typeface="Sylfaen" pitchFamily="18" charset="0"/>
              </a:rPr>
              <a:t>რამდენიმე </a:t>
            </a:r>
            <a:r>
              <a:rPr lang="ka-GE" sz="1100" dirty="0">
                <a:latin typeface="Sylfaen" pitchFamily="18" charset="0"/>
              </a:rPr>
              <a:t>ფორმა. გთხოვთ თითოეულზე მითხრათ, გექნებოდათ თუ არა სახელმწიფოსთან ამ სახის თანამშრომლობის სურვილი ან დაამატოთ თქვენთვის სასურველი თანამშრომლობის ფორმა. </a:t>
            </a:r>
            <a:endParaRPr lang="en-US" sz="1100" dirty="0">
              <a:latin typeface="Sylfaen" pitchFamily="18" charset="0"/>
            </a:endParaRPr>
          </a:p>
        </p:txBody>
      </p:sp>
      <p:sp>
        <p:nvSpPr>
          <p:cNvPr id="17" name="Rectangle 16"/>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2" name="Up-Down Arrow 2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851653473"/>
              </p:ext>
            </p:extLst>
          </p:nvPr>
        </p:nvGraphicFramePr>
        <p:xfrm>
          <a:off x="448122" y="1556792"/>
          <a:ext cx="7931222" cy="3244308"/>
        </p:xfrm>
        <a:graphic>
          <a:graphicData uri="http://schemas.openxmlformats.org/drawingml/2006/table">
            <a:tbl>
              <a:tblPr firstRow="1" firstCol="1" bandRow="1">
                <a:tableStyleId>{5C22544A-7EE6-4342-B048-85BDC9FD1C3A}</a:tableStyleId>
              </a:tblPr>
              <a:tblGrid>
                <a:gridCol w="4834878"/>
                <a:gridCol w="709738"/>
                <a:gridCol w="730422"/>
                <a:gridCol w="936104"/>
                <a:gridCol w="720080"/>
              </a:tblGrid>
              <a:tr h="578038">
                <a:tc>
                  <a:txBody>
                    <a:bodyPr/>
                    <a:lstStyle/>
                    <a:p>
                      <a:pPr marL="0" marR="0">
                        <a:spcBef>
                          <a:spcPts val="0"/>
                        </a:spcBef>
                        <a:spcAft>
                          <a:spcPts val="0"/>
                        </a:spcAft>
                      </a:pPr>
                      <a:r>
                        <a:rPr lang="ka-GE" sz="1050" b="0" dirty="0">
                          <a:solidFill>
                            <a:schemeClr val="tx1"/>
                          </a:solidFill>
                          <a:effectLst/>
                          <a:latin typeface="Sylfaen" pitchFamily="18" charset="0"/>
                        </a:rPr>
                        <a:t> </a:t>
                      </a:r>
                      <a:endParaRPr lang="en-US" sz="1050" b="0" dirty="0">
                        <a:solidFill>
                          <a:schemeClr val="tx1"/>
                        </a:solidFill>
                        <a:effectLst/>
                        <a:latin typeface="Sylfaen" pitchFamily="18" charset="0"/>
                        <a:ea typeface="Times New Roman"/>
                      </a:endParaRPr>
                    </a:p>
                  </a:txBody>
                  <a:tcPr marL="68580" marR="68580" marT="0" marB="0" anchor="ctr">
                    <a:lnL w="12700" cmpd="sng">
                      <a:noFill/>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ea typeface="+mn-ea"/>
                        </a:rPr>
                        <a:t>დიახ</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dirty="0" smtClean="0">
                          <a:solidFill>
                            <a:schemeClr val="tx1"/>
                          </a:solidFill>
                          <a:effectLst/>
                          <a:latin typeface="Sylfaen" pitchFamily="18" charset="0"/>
                        </a:rPr>
                        <a:t>არა</a:t>
                      </a:r>
                      <a:endParaRPr lang="en-US" sz="110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pPr>
                      <a:r>
                        <a:rPr lang="ka-GE" sz="1100" b="1" dirty="0" smtClean="0">
                          <a:solidFill>
                            <a:schemeClr val="tx1"/>
                          </a:solidFill>
                          <a:effectLst/>
                          <a:latin typeface="Sylfaen" pitchFamily="18" charset="0"/>
                          <a:ea typeface="Times New Roman"/>
                        </a:rPr>
                        <a:t>არ ვიცი</a:t>
                      </a:r>
                      <a:endParaRPr lang="en-US" sz="1100" b="1"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sz="1100" b="1" dirty="0" smtClean="0">
                          <a:solidFill>
                            <a:schemeClr val="tx1"/>
                          </a:solidFill>
                          <a:effectLst/>
                          <a:latin typeface="Sylfaen" pitchFamily="18" charset="0"/>
                          <a:ea typeface="Times New Roman"/>
                        </a:rPr>
                        <a:t>არ ეხება </a:t>
                      </a:r>
                      <a:endParaRPr lang="en-US" sz="1100" b="1" dirty="0" smtClean="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02082">
                <a:tc>
                  <a:txBody>
                    <a:bodyPr/>
                    <a:lstStyle/>
                    <a:p>
                      <a:pPr marL="0" marR="0">
                        <a:spcBef>
                          <a:spcPts val="0"/>
                        </a:spcBef>
                        <a:spcAft>
                          <a:spcPts val="0"/>
                        </a:spcAft>
                      </a:pPr>
                      <a:r>
                        <a:rPr lang="ka-GE" sz="1100" b="0" dirty="0">
                          <a:solidFill>
                            <a:schemeClr val="tx1"/>
                          </a:solidFill>
                          <a:effectLst/>
                          <a:latin typeface="Sylfaen" pitchFamily="18" charset="0"/>
                          <a:ea typeface="Times New Roman"/>
                        </a:rPr>
                        <a:t>სასწავლებლის თანადაფუძნება</a:t>
                      </a:r>
                      <a:endParaRPr lang="en-US" sz="16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44%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35%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04056">
                <a:tc>
                  <a:txBody>
                    <a:bodyPr/>
                    <a:lstStyle/>
                    <a:p>
                      <a:pPr marL="0" marR="0">
                        <a:spcBef>
                          <a:spcPts val="0"/>
                        </a:spcBef>
                        <a:spcAft>
                          <a:spcPts val="0"/>
                        </a:spcAft>
                      </a:pPr>
                      <a:r>
                        <a:rPr lang="ka-GE" sz="1100" b="0" dirty="0">
                          <a:solidFill>
                            <a:schemeClr val="tx1"/>
                          </a:solidFill>
                          <a:effectLst/>
                          <a:latin typeface="Sylfaen" pitchFamily="18" charset="0"/>
                          <a:ea typeface="Times New Roman"/>
                        </a:rPr>
                        <a:t>სასწავლებლის მართვაში აღება</a:t>
                      </a:r>
                      <a:endParaRPr lang="en-US" sz="16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dirty="0">
                          <a:solidFill>
                            <a:srgbClr val="000000"/>
                          </a:solidFill>
                          <a:effectLst/>
                          <a:latin typeface="Sylfaen" pitchFamily="18" charset="0"/>
                        </a:rPr>
                        <a:t>33%</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dirty="0">
                          <a:solidFill>
                            <a:srgbClr val="000000"/>
                          </a:solidFill>
                          <a:effectLst/>
                          <a:latin typeface="Sylfaen" pitchFamily="18" charset="0"/>
                        </a:rPr>
                        <a:t>44%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04056">
                <a:tc>
                  <a:txBody>
                    <a:bodyPr/>
                    <a:lstStyle/>
                    <a:p>
                      <a:pPr marL="0" marR="0">
                        <a:spcBef>
                          <a:spcPts val="0"/>
                        </a:spcBef>
                        <a:spcAft>
                          <a:spcPts val="0"/>
                        </a:spcAft>
                      </a:pPr>
                      <a:r>
                        <a:rPr lang="ka-GE" sz="1100" b="0" dirty="0">
                          <a:solidFill>
                            <a:schemeClr val="tx1"/>
                          </a:solidFill>
                          <a:effectLst/>
                          <a:latin typeface="Sylfaen" pitchFamily="18" charset="0"/>
                          <a:ea typeface="Times New Roman"/>
                        </a:rPr>
                        <a:t>სასწავლებლების სახელოსნოს </a:t>
                      </a:r>
                      <a:r>
                        <a:rPr lang="ka-GE" sz="1100" b="0" dirty="0" smtClean="0">
                          <a:solidFill>
                            <a:schemeClr val="tx1"/>
                          </a:solidFill>
                          <a:effectLst/>
                          <a:latin typeface="Sylfaen" pitchFamily="18" charset="0"/>
                          <a:ea typeface="Times New Roman"/>
                        </a:rPr>
                        <a:t>თანააღჭურვა</a:t>
                      </a:r>
                      <a:endParaRPr lang="en-US" sz="16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48%</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8038">
                <a:tc>
                  <a:txBody>
                    <a:bodyPr/>
                    <a:lstStyle/>
                    <a:p>
                      <a:pPr marL="0" marR="0">
                        <a:spcBef>
                          <a:spcPts val="0"/>
                        </a:spcBef>
                        <a:spcAft>
                          <a:spcPts val="0"/>
                        </a:spcAft>
                      </a:pPr>
                      <a:r>
                        <a:rPr lang="ka-GE" sz="1100" b="0" dirty="0">
                          <a:solidFill>
                            <a:schemeClr val="tx1"/>
                          </a:solidFill>
                          <a:effectLst/>
                          <a:latin typeface="Sylfaen" pitchFamily="18" charset="0"/>
                          <a:ea typeface="Times New Roman"/>
                        </a:rPr>
                        <a:t>მასწავლებელთა გადამზადება</a:t>
                      </a:r>
                      <a:endParaRPr lang="en-US" sz="16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a:solidFill>
                            <a:srgbClr val="000000"/>
                          </a:solidFill>
                          <a:effectLst/>
                          <a:latin typeface="Sylfaen" pitchFamily="18" charset="0"/>
                        </a:rPr>
                        <a:t>47%</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a:solidFill>
                            <a:srgbClr val="000000"/>
                          </a:solidFill>
                          <a:effectLst/>
                          <a:latin typeface="Sylfaen" pitchFamily="18" charset="0"/>
                        </a:rPr>
                        <a:t>29%</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dirty="0">
                          <a:solidFill>
                            <a:srgbClr val="000000"/>
                          </a:solidFill>
                          <a:effectLst/>
                          <a:latin typeface="Sylfaen" pitchFamily="18" charset="0"/>
                        </a:rPr>
                        <a:t>22%</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fontAlgn="ctr"/>
                      <a:r>
                        <a:rPr lang="en-US" sz="11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635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578038">
                <a:tc>
                  <a:txBody>
                    <a:bodyPr/>
                    <a:lstStyle/>
                    <a:p>
                      <a:pPr marL="0" marR="0">
                        <a:spcBef>
                          <a:spcPts val="0"/>
                        </a:spcBef>
                        <a:spcAft>
                          <a:spcPts val="0"/>
                        </a:spcAft>
                      </a:pPr>
                      <a:r>
                        <a:rPr lang="ka-GE" sz="1100" b="0" dirty="0">
                          <a:solidFill>
                            <a:schemeClr val="tx1"/>
                          </a:solidFill>
                          <a:effectLst/>
                          <a:latin typeface="Sylfaen" pitchFamily="18" charset="0"/>
                          <a:ea typeface="Times New Roman"/>
                        </a:rPr>
                        <a:t>მოწყვლადი ჯგუფების/ სოციალურად დაუცველთა </a:t>
                      </a:r>
                      <a:r>
                        <a:rPr lang="ka-GE" sz="1100" b="0" dirty="0" smtClean="0">
                          <a:solidFill>
                            <a:schemeClr val="tx1"/>
                          </a:solidFill>
                          <a:effectLst/>
                          <a:latin typeface="Sylfaen" pitchFamily="18" charset="0"/>
                          <a:ea typeface="Times New Roman"/>
                        </a:rPr>
                        <a:t>სწავლის</a:t>
                      </a:r>
                      <a:r>
                        <a:rPr lang="ka-GE" sz="1100" b="0" baseline="0" dirty="0" smtClean="0">
                          <a:solidFill>
                            <a:schemeClr val="tx1"/>
                          </a:solidFill>
                          <a:effectLst/>
                          <a:latin typeface="Sylfaen" pitchFamily="18" charset="0"/>
                          <a:ea typeface="Times New Roman"/>
                        </a:rPr>
                        <a:t> </a:t>
                      </a:r>
                      <a:r>
                        <a:rPr lang="ka-GE" sz="1100" b="0" dirty="0" smtClean="0">
                          <a:solidFill>
                            <a:schemeClr val="tx1"/>
                          </a:solidFill>
                          <a:effectLst/>
                          <a:latin typeface="Sylfaen" pitchFamily="18" charset="0"/>
                          <a:ea typeface="Times New Roman"/>
                        </a:rPr>
                        <a:t>ხელშეწყობა</a:t>
                      </a:r>
                      <a:endParaRPr lang="en-US" sz="1600" b="0" dirty="0">
                        <a:solidFill>
                          <a:schemeClr val="tx1"/>
                        </a:solidFill>
                        <a:effectLst/>
                        <a:latin typeface="Sylfaen" pitchFamily="18" charset="0"/>
                        <a:ea typeface="Times New Roman"/>
                      </a:endParaRPr>
                    </a:p>
                  </a:txBody>
                  <a:tcPr marL="68580" marR="68580" marT="0" marB="0" anchor="ctr">
                    <a:lnL w="12700" cap="flat" cmpd="sng" algn="ctr">
                      <a:solidFill>
                        <a:schemeClr val="bg1">
                          <a:lumMod val="8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64%</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a:solidFill>
                            <a:srgbClr val="000000"/>
                          </a:solidFill>
                          <a:effectLst/>
                          <a:latin typeface="Sylfaen" pitchFamily="18" charset="0"/>
                        </a:rPr>
                        <a:t>15%</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20%</a:t>
                      </a:r>
                    </a:p>
                  </a:txBody>
                  <a:tcPr marL="9525" marR="9525" marT="9525" marB="0" anchor="ctr">
                    <a:lnL w="6350" cap="flat" cmpd="sng" algn="ctr">
                      <a:solidFill>
                        <a:schemeClr val="bg1">
                          <a:lumMod val="95000"/>
                        </a:schemeClr>
                      </a:solidFill>
                      <a:prstDash val="solid"/>
                      <a:round/>
                      <a:headEnd type="none" w="med" len="med"/>
                      <a:tailEnd type="none" w="med" len="med"/>
                    </a:lnL>
                    <a:lnR w="6350" cap="flat" cmpd="sng" algn="ctr">
                      <a:solidFill>
                        <a:schemeClr val="bg1">
                          <a:lumMod val="9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100" b="0" i="0" u="none" strike="noStrike" dirty="0">
                          <a:solidFill>
                            <a:srgbClr val="000000"/>
                          </a:solidFill>
                          <a:effectLst/>
                          <a:latin typeface="Sylfaen" pitchFamily="18" charset="0"/>
                        </a:rPr>
                        <a:t>1%</a:t>
                      </a:r>
                    </a:p>
                  </a:txBody>
                  <a:tcPr marL="9525" marR="9525" marT="9525" marB="0" anchor="ctr">
                    <a:lnL w="6350" cap="flat" cmpd="sng" algn="ctr">
                      <a:solidFill>
                        <a:schemeClr val="bg1">
                          <a:lumMod val="9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solidFill>
                        <a:schemeClr val="bg1">
                          <a:lumMod val="9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9" name="Rectangle 8"/>
          <p:cNvSpPr/>
          <p:nvPr/>
        </p:nvSpPr>
        <p:spPr>
          <a:xfrm>
            <a:off x="491510" y="5157192"/>
            <a:ext cx="6117339" cy="1200329"/>
          </a:xfrm>
          <a:prstGeom prst="rect">
            <a:avLst/>
          </a:prstGeom>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რესპონდენტები საკმაოდ კეთილგანწყობილები არიან სახელმწიფოსთან თანამშრომლობის ყველა იმ ფორმის მიმართ, რომელიც მათ შესთავაზეს. გამონაკლისს წარმოადგენს სასწავლებლის მართვაში აღება, რის მიმართაც დადებითი განწყობა გამოკითხულთა მხოლოდ მესამედმა გამოხატა. ყველაზე დიდი მზაობა კი მოწყვლადი/სოციალურად დაუცველი ჯგუფების სწავლის ხელშეწყობისადმი ვლინდება (გამოკითხულთა 2/3). </a:t>
            </a:r>
            <a:endParaRPr lang="en-US" sz="1200" dirty="0">
              <a:solidFill>
                <a:prstClr val="black"/>
              </a:solidFill>
              <a:latin typeface="Calibri"/>
            </a:endParaRPr>
          </a:p>
        </p:txBody>
      </p:sp>
      <p:sp>
        <p:nvSpPr>
          <p:cNvPr id="10" name="Oval 9"/>
          <p:cNvSpPr/>
          <p:nvPr/>
        </p:nvSpPr>
        <p:spPr>
          <a:xfrm>
            <a:off x="6156176" y="2683768"/>
            <a:ext cx="452673" cy="45720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 name="Oval 10"/>
          <p:cNvSpPr/>
          <p:nvPr/>
        </p:nvSpPr>
        <p:spPr>
          <a:xfrm>
            <a:off x="5388427" y="4287325"/>
            <a:ext cx="452673" cy="45720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540048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1528" y="2204864"/>
            <a:ext cx="3034648" cy="2272212"/>
          </a:xfrm>
          <a:prstGeom prst="rect">
            <a:avLst/>
          </a:prstGeom>
        </p:spPr>
      </p:pic>
    </p:spTree>
    <p:extLst>
      <p:ext uri="{BB962C8B-B14F-4D97-AF65-F5344CB8AC3E}">
        <p14:creationId xmlns:p14="http://schemas.microsoft.com/office/powerpoint/2010/main" val="3702869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152400" y="88900"/>
            <a:ext cx="7543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ka-GE" sz="2800" b="1" i="0" u="none" strike="noStrike" kern="1200" cap="none" spc="0" normalizeH="0" baseline="0" noProof="0" dirty="0" smtClean="0">
                <a:ln>
                  <a:noFill/>
                </a:ln>
                <a:solidFill>
                  <a:srgbClr val="3063A4"/>
                </a:solidFill>
                <a:effectLst/>
                <a:uLnTx/>
                <a:uFillTx/>
                <a:latin typeface="Sylfaen" pitchFamily="18" charset="0"/>
                <a:ea typeface="ＭＳ Ｐゴシック" pitchFamily="34" charset="-128"/>
                <a:cs typeface="ＭＳ Ｐゴシック" charset="-128"/>
              </a:rPr>
              <a:t>   </a:t>
            </a:r>
            <a:r>
              <a:rPr kumimoji="0" lang="ka-GE" b="1" i="0" u="none" strike="noStrike" kern="1200" cap="none" spc="0" normalizeH="0" baseline="0" noProof="0" dirty="0" smtClean="0">
                <a:ln>
                  <a:noFill/>
                </a:ln>
                <a:effectLst/>
                <a:uLnTx/>
                <a:uFillTx/>
                <a:latin typeface="Sylfaen" pitchFamily="18" charset="0"/>
                <a:ea typeface="ＭＳ Ｐゴシック" pitchFamily="34" charset="-128"/>
                <a:cs typeface="ＭＳ Ｐゴシック" charset="-128"/>
              </a:rPr>
              <a:t>კვლევის დიზაინი</a:t>
            </a:r>
            <a:r>
              <a:rPr kumimoji="0" lang="ka-GE" b="1" i="0" u="none" strike="noStrike" kern="1200" cap="none" spc="0" normalizeH="0" noProof="0" dirty="0" smtClean="0">
                <a:ln>
                  <a:noFill/>
                </a:ln>
                <a:effectLst/>
                <a:uLnTx/>
                <a:uFillTx/>
                <a:latin typeface="Sylfaen" pitchFamily="18" charset="0"/>
                <a:ea typeface="ＭＳ Ｐゴシック" pitchFamily="34" charset="-128"/>
                <a:cs typeface="ＭＳ Ｐゴシック" charset="-128"/>
              </a:rPr>
              <a:t> და მეთოდოლოგია</a:t>
            </a:r>
            <a:endParaRPr kumimoji="0" lang="en-US" sz="2000" b="0" i="0" u="none" strike="noStrike" kern="1200" cap="none" spc="0" normalizeH="0" baseline="0" noProof="0" dirty="0" smtClean="0">
              <a:ln>
                <a:noFill/>
              </a:ln>
              <a:effectLst/>
              <a:uLnTx/>
              <a:uFillTx/>
              <a:latin typeface="Sylfaen" pitchFamily="18" charset="0"/>
              <a:ea typeface="ＭＳ Ｐゴシック" charset="-128"/>
              <a:cs typeface="ＭＳ Ｐゴシック" charset="-128"/>
            </a:endParaRPr>
          </a:p>
        </p:txBody>
      </p:sp>
      <p:sp>
        <p:nvSpPr>
          <p:cNvPr id="10" name="Content Placeholder 6"/>
          <p:cNvSpPr txBox="1">
            <a:spLocks/>
          </p:cNvSpPr>
          <p:nvPr/>
        </p:nvSpPr>
        <p:spPr>
          <a:xfrm>
            <a:off x="461962" y="1000108"/>
            <a:ext cx="3840480" cy="5040000"/>
          </a:xfrm>
          <a:prstGeom prst="rect">
            <a:avLst/>
          </a:prstGeom>
          <a:noFill/>
          <a:ln>
            <a:no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None/>
              <a:defRPr sz="1200" b="1" kern="1200">
                <a:solidFill>
                  <a:schemeClr val="tx1"/>
                </a:solidFill>
                <a:latin typeface="Sylfaen" pitchFamily="18" charset="0"/>
                <a:ea typeface="+mn-ea"/>
                <a:cs typeface="+mn-cs"/>
              </a:defRPr>
            </a:lvl1pPr>
            <a:lvl2pPr marL="742950" indent="-285750" algn="l" defTabSz="914400" rtl="0" eaLnBrk="1" latinLnBrk="0" hangingPunct="1">
              <a:spcBef>
                <a:spcPct val="20000"/>
              </a:spcBef>
              <a:buFont typeface="Arial" pitchFamily="34" charset="0"/>
              <a:buNone/>
              <a:defRPr sz="1000" kern="1200" baseline="0">
                <a:solidFill>
                  <a:schemeClr val="tx1"/>
                </a:solidFill>
                <a:latin typeface="Sylfaen" pitchFamily="18" charset="0"/>
                <a:ea typeface="+mn-ea"/>
                <a:cs typeface="+mn-cs"/>
              </a:defRPr>
            </a:lvl2pPr>
            <a:lvl3pPr marL="1143000" indent="-228600" algn="l" defTabSz="914400" rtl="0" eaLnBrk="1" latinLnBrk="0" hangingPunct="1">
              <a:spcBef>
                <a:spcPct val="20000"/>
              </a:spcBef>
              <a:buFont typeface="Arial" pitchFamily="34" charset="0"/>
              <a:buNone/>
              <a:defRPr sz="900" kern="1200">
                <a:solidFill>
                  <a:schemeClr val="tx1"/>
                </a:solidFill>
                <a:latin typeface="Sylfaen" pitchFamily="18" charset="0"/>
                <a:ea typeface="+mn-ea"/>
                <a:cs typeface="+mn-cs"/>
              </a:defRPr>
            </a:lvl3pPr>
            <a:lvl4pPr marL="16002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4pPr>
            <a:lvl5pPr marL="2057400" indent="-228600" algn="l" defTabSz="914400" rtl="0" eaLnBrk="1" latinLnBrk="0" hangingPunct="1">
              <a:spcBef>
                <a:spcPct val="20000"/>
              </a:spcBef>
              <a:buFont typeface="Arial" pitchFamily="34" charset="0"/>
              <a:buNone/>
              <a:defRPr sz="1000" kern="1200">
                <a:solidFill>
                  <a:schemeClr val="tx1"/>
                </a:solidFill>
                <a:latin typeface="BPG Glaho Mix"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ძირითადი მიზანი</a:t>
            </a:r>
            <a:endParaRPr kumimoji="0" lang="en-US" b="1"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ka-GE" b="0" dirty="0" smtClean="0">
                <a:solidFill>
                  <a:sysClr val="windowText" lastClr="000000"/>
                </a:solidFill>
              </a:rPr>
              <a:t>დამსაქმებელთა</a:t>
            </a:r>
            <a:r>
              <a:rPr kumimoji="0" lang="ka-GE" b="0" i="0" u="none" strike="noStrike" kern="1200" cap="none" spc="0" normalizeH="0" baseline="0" noProof="0" dirty="0" smtClean="0">
                <a:ln>
                  <a:noFill/>
                </a:ln>
                <a:solidFill>
                  <a:sysClr val="windowText" lastClr="000000"/>
                </a:solidFill>
                <a:effectLst/>
                <a:uLnTx/>
                <a:uFillTx/>
              </a:rPr>
              <a:t> კმაყოფილების კვლევა </a:t>
            </a:r>
            <a:endParaRPr kumimoji="0" lang="ru-RU"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1"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კვლევის ამოცანები</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b="1" i="0" u="none" strike="noStrike" kern="1200" cap="none" spc="0" normalizeH="0" baseline="0" noProof="0" dirty="0" smtClean="0">
              <a:ln>
                <a:noFill/>
              </a:ln>
              <a:solidFill>
                <a:sysClr val="windowText" lastClr="000000"/>
              </a:solidFill>
              <a:effectLst/>
              <a:uLnTx/>
              <a:uFillTx/>
            </a:endParaRPr>
          </a:p>
          <a:p>
            <a:pPr marL="185738" indent="-185738" eaLnBrk="0" hangingPunct="0">
              <a:buFont typeface="Wingdings" pitchFamily="2" charset="2"/>
              <a:buChar char="ð"/>
              <a:defRPr/>
            </a:pPr>
            <a:r>
              <a:rPr lang="ka-GE" b="0" dirty="0">
                <a:solidFill>
                  <a:sysClr val="windowText" lastClr="000000"/>
                </a:solidFill>
              </a:rPr>
              <a:t>პროფესიული სასწავლებლების სტუდენტების ან კურსდამთავრებულების სტაჟირებაზე აყვანის/დასაქმების </a:t>
            </a:r>
            <a:r>
              <a:rPr lang="ka-GE" b="0" dirty="0" smtClean="0">
                <a:solidFill>
                  <a:sysClr val="windowText" lastClr="000000"/>
                </a:solidFill>
              </a:rPr>
              <a:t>გამოცდილების იდენტიფიცირება</a:t>
            </a:r>
            <a:endParaRPr lang="ka-GE" b="0" dirty="0">
              <a:solidFill>
                <a:sysClr val="windowText" lastClr="000000"/>
              </a:solidFill>
            </a:endParaRPr>
          </a:p>
          <a:p>
            <a:pPr marL="185738" indent="-185738" eaLnBrk="0" hangingPunct="0">
              <a:buFont typeface="Wingdings" pitchFamily="2" charset="2"/>
              <a:buChar char="ð"/>
              <a:defRPr/>
            </a:pPr>
            <a:r>
              <a:rPr lang="ka-GE" b="0" dirty="0">
                <a:solidFill>
                  <a:sysClr val="windowText" lastClr="000000"/>
                </a:solidFill>
              </a:rPr>
              <a:t>პროფესიულ სასწავლებლებთან ურთიერთობის </a:t>
            </a:r>
            <a:r>
              <a:rPr lang="ka-GE" b="0" dirty="0" smtClean="0">
                <a:solidFill>
                  <a:sysClr val="windowText" lastClr="000000"/>
                </a:solidFill>
              </a:rPr>
              <a:t>გამოცდილების კვლევა</a:t>
            </a:r>
            <a:endParaRPr lang="ka-GE" b="0" dirty="0">
              <a:solidFill>
                <a:sysClr val="windowText" lastClr="000000"/>
              </a:solidFill>
            </a:endParaRPr>
          </a:p>
          <a:p>
            <a:pPr marL="185738" indent="-185738" eaLnBrk="0" hangingPunct="0">
              <a:buFont typeface="Wingdings" pitchFamily="2" charset="2"/>
              <a:buChar char="ð"/>
              <a:defRPr/>
            </a:pPr>
            <a:r>
              <a:rPr lang="ka-GE" b="0" dirty="0">
                <a:solidFill>
                  <a:sysClr val="windowText" lastClr="000000"/>
                </a:solidFill>
              </a:rPr>
              <a:t>პროფესიული სასწავლებლების შეფასება  და მათთან სამომავლო ურთიერთობის </a:t>
            </a:r>
            <a:r>
              <a:rPr lang="ka-GE" b="0" dirty="0" smtClean="0">
                <a:solidFill>
                  <a:sysClr val="windowText" lastClr="000000"/>
                </a:solidFill>
              </a:rPr>
              <a:t>გეგმების იდენტიფიცირება </a:t>
            </a:r>
            <a:endParaRPr lang="ka-GE" b="0" dirty="0">
              <a:solidFill>
                <a:sysClr val="windowText" lastClr="000000"/>
              </a:solidFill>
            </a:endParaRPr>
          </a:p>
          <a:p>
            <a:pPr marL="185738" indent="-185738" eaLnBrk="0" hangingPunct="0">
              <a:lnSpc>
                <a:spcPct val="150000"/>
              </a:lnSpc>
              <a:buFont typeface="Wingdings" pitchFamily="2" charset="2"/>
              <a:buChar char="ð"/>
              <a:defRPr/>
            </a:pPr>
            <a:endParaRPr lang="ka-GE" b="0" dirty="0">
              <a:solidFill>
                <a:sysClr val="windowText" lastClr="000000"/>
              </a:solidFill>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r>
              <a:rPr kumimoji="0" lang="ka-GE" b="1" i="0" u="none" strike="noStrike" kern="1200" cap="none" spc="0" normalizeH="0" baseline="0" noProof="0" dirty="0" smtClean="0">
                <a:ln>
                  <a:noFill/>
                </a:ln>
                <a:solidFill>
                  <a:sysClr val="windowText" lastClr="000000"/>
                </a:solidFill>
                <a:effectLst/>
                <a:uLnTx/>
                <a:uFillTx/>
              </a:rPr>
              <a:t>კვლევის ჩატარების ვადები/თარიღი</a:t>
            </a: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0" lvl="0" indent="0">
              <a:defRPr/>
            </a:pPr>
            <a:r>
              <a:rPr lang="ka-GE" b="0" dirty="0" smtClean="0">
                <a:solidFill>
                  <a:sysClr val="windowText" lastClr="000000"/>
                </a:solidFill>
              </a:rPr>
              <a:t>2014 წლის დეკემბერი</a:t>
            </a:r>
          </a:p>
          <a:p>
            <a:pPr marL="0" lvl="0" indent="0">
              <a:defRPr/>
            </a:pPr>
            <a:endParaRPr lang="ru-RU" b="0" dirty="0">
              <a:solidFill>
                <a:sysClr val="windowText" lastClr="000000"/>
              </a:solidFill>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en-US" b="1" i="0" u="none" strike="noStrike" kern="1200" cap="none" spc="0" normalizeH="0" baseline="0" noProof="0" dirty="0" smtClean="0">
              <a:ln>
                <a:noFill/>
              </a:ln>
              <a:solidFill>
                <a:sysClr val="windowText" lastClr="000000"/>
              </a:solidFill>
              <a:effectLst/>
              <a:uLnTx/>
              <a:uFillTx/>
            </a:endParaRPr>
          </a:p>
          <a:p>
            <a:pPr marL="185738" marR="0" lvl="0" indent="-185738" algn="l" defTabSz="914400" rtl="0" eaLnBrk="0" fontAlgn="auto" latinLnBrk="0" hangingPunct="0">
              <a:lnSpc>
                <a:spcPct val="100000"/>
              </a:lnSpc>
              <a:spcBef>
                <a:spcPct val="20000"/>
              </a:spcBef>
              <a:spcAft>
                <a:spcPts val="0"/>
              </a:spcAft>
              <a:buClrTx/>
              <a:buSzTx/>
              <a:buFont typeface="Arial" pitchFamily="34" charset="0"/>
              <a:buNone/>
              <a:tabLst/>
              <a:defRPr/>
            </a:pPr>
            <a:endParaRPr kumimoji="0" lang="ka-GE" b="0" i="0" u="none" strike="noStrike" kern="1200" cap="none" spc="0" normalizeH="0" baseline="0" noProof="0" dirty="0" smtClean="0">
              <a:ln>
                <a:noFill/>
              </a:ln>
              <a:solidFill>
                <a:sysClr val="windowText" lastClr="000000"/>
              </a:solidFill>
              <a:effectLst/>
              <a:uLnTx/>
              <a:uFillTx/>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b="0" i="0" u="none" strike="noStrike" kern="1200" cap="none" spc="0" normalizeH="0" baseline="0" noProof="0" dirty="0" smtClean="0">
              <a:ln>
                <a:noFill/>
              </a:ln>
              <a:solidFill>
                <a:sysClr val="windowText" lastClr="000000"/>
              </a:solidFill>
              <a:effectLst/>
              <a:uLnTx/>
              <a:uFillTx/>
            </a:endParaRPr>
          </a:p>
        </p:txBody>
      </p:sp>
      <p:sp>
        <p:nvSpPr>
          <p:cNvPr id="11" name="Content Placeholder 6"/>
          <p:cNvSpPr txBox="1">
            <a:spLocks/>
          </p:cNvSpPr>
          <p:nvPr/>
        </p:nvSpPr>
        <p:spPr bwMode="auto">
          <a:xfrm>
            <a:off x="5128800" y="1000108"/>
            <a:ext cx="3835688" cy="5040000"/>
          </a:xfrm>
          <a:prstGeom prst="rect">
            <a:avLst/>
          </a:prstGeom>
          <a:noFill/>
          <a:ln w="9525">
            <a:noFill/>
            <a:miter lim="800000"/>
            <a:headEnd/>
            <a:tailEnd/>
          </a:ln>
        </p:spPr>
        <p:txBody>
          <a:bodyPr/>
          <a:lstStyle/>
          <a:p>
            <a:pPr marL="185738" marR="0" lvl="0" indent="-185738" defTabSz="914400" eaLnBrk="0" fontAlgn="auto" latinLnBrk="0" hangingPunct="0">
              <a:lnSpc>
                <a:spcPct val="100000"/>
              </a:lnSpc>
              <a:spcBef>
                <a:spcPts val="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კვლევის არეალი</a:t>
            </a:r>
            <a:endParaRPr kumimoji="0" lang="en-US"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lvl="0">
              <a:spcBef>
                <a:spcPct val="20000"/>
              </a:spcBef>
              <a:defRPr/>
            </a:pPr>
            <a:endParaRPr lang="ka-GE" sz="12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საქართველო</a:t>
            </a:r>
          </a:p>
          <a:p>
            <a:pPr lvl="0">
              <a:spcBef>
                <a:spcPct val="20000"/>
              </a:spcBef>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კვლევის ტექნიკა</a:t>
            </a:r>
          </a:p>
          <a:p>
            <a:pPr marL="342900" marR="0" lvl="0" indent="-342900" defTabSz="914400" eaLnBrk="1" fontAlgn="auto" latinLnBrk="0" hangingPunct="1">
              <a:lnSpc>
                <a:spcPct val="100000"/>
              </a:lnSpc>
              <a:spcBef>
                <a:spcPct val="20000"/>
              </a:spcBef>
              <a:spcAft>
                <a:spcPts val="0"/>
              </a:spcAft>
              <a:buClrTx/>
              <a:buSzTx/>
              <a:buFontTx/>
              <a:buNone/>
              <a:tabLst/>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lvl="0">
              <a:spcBef>
                <a:spcPct val="20000"/>
              </a:spcBef>
              <a:defRPr/>
            </a:pPr>
            <a:r>
              <a:rPr lang="ka-GE" sz="1200" dirty="0" smtClean="0">
                <a:solidFill>
                  <a:sysClr val="windowText" lastClr="000000"/>
                </a:solidFill>
                <a:latin typeface="Sylfaen" pitchFamily="18" charset="0"/>
              </a:rPr>
              <a:t>სატელეფონო კვლევა</a:t>
            </a:r>
            <a:endParaRPr lang="ka-GE" sz="1200" dirty="0">
              <a:solidFill>
                <a:sysClr val="windowText" lastClr="000000"/>
              </a:solidFill>
              <a:latin typeface="Sylfaen" pitchFamily="18"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endParaRPr kumimoji="0" lang="ka-GE" sz="1200" b="0"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სამიზნე სეგმენტი</a:t>
            </a:r>
          </a:p>
          <a:p>
            <a:pPr lvl="0">
              <a:spcBef>
                <a:spcPct val="20000"/>
              </a:spcBef>
              <a:defRPr/>
            </a:pPr>
            <a:endParaRPr lang="ka-GE" sz="1200" dirty="0">
              <a:solidFill>
                <a:sysClr val="windowText" lastClr="000000"/>
              </a:solidFill>
              <a:latin typeface="Sylfaen" pitchFamily="18" charset="0"/>
            </a:endParaRPr>
          </a:p>
          <a:p>
            <a:pPr lvl="0">
              <a:spcBef>
                <a:spcPct val="20000"/>
              </a:spcBef>
              <a:defRPr/>
            </a:pPr>
            <a:r>
              <a:rPr lang="ka-GE" sz="1200" dirty="0">
                <a:solidFill>
                  <a:sysClr val="windowText" lastClr="000000"/>
                </a:solidFill>
                <a:latin typeface="Sylfaen" pitchFamily="18" charset="0"/>
              </a:rPr>
              <a:t>სახელმწიფო პროფესიული სასწავლებლების პარტნიორი ორგანიზაციები</a:t>
            </a:r>
            <a:endParaRPr lang="ru-RU" sz="1200" dirty="0">
              <a:solidFill>
                <a:sysClr val="windowText" lastClr="000000"/>
              </a:solidFill>
              <a:latin typeface="Sylfaen"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შერჩევის მეთოდი</a:t>
            </a:r>
          </a:p>
          <a:p>
            <a:pPr lvl="0">
              <a:spcBef>
                <a:spcPct val="20000"/>
              </a:spcBef>
              <a:defRPr/>
            </a:pPr>
            <a:endParaRPr lang="ka-GE" sz="1200" dirty="0">
              <a:solidFill>
                <a:sysClr val="windowText" lastClr="000000"/>
              </a:solidFill>
              <a:latin typeface="Sylfaen" pitchFamily="18" charset="0"/>
            </a:endParaRPr>
          </a:p>
          <a:p>
            <a:pPr marL="0" marR="0" lvl="0" indent="0" defTabSz="914400" eaLnBrk="1" fontAlgn="auto" latinLnBrk="0" hangingPunct="1">
              <a:lnSpc>
                <a:spcPct val="100000"/>
              </a:lnSpc>
              <a:spcBef>
                <a:spcPct val="20000"/>
              </a:spcBef>
              <a:spcAft>
                <a:spcPts val="0"/>
              </a:spcAft>
              <a:buClrTx/>
              <a:buSzTx/>
              <a:buFontTx/>
              <a:buNone/>
              <a:tabLst/>
              <a:defRPr/>
            </a:pPr>
            <a:r>
              <a:rPr lang="ka-GE" sz="1200" kern="0" dirty="0" smtClean="0">
                <a:solidFill>
                  <a:prstClr val="black"/>
                </a:solidFill>
                <a:latin typeface="Sylfaen" pitchFamily="18" charset="0"/>
                <a:cs typeface="Arial" pitchFamily="34" charset="0"/>
              </a:rPr>
              <a:t>აღწერა </a:t>
            </a:r>
          </a:p>
          <a:p>
            <a:pPr marL="0" marR="0" lvl="0" indent="0" defTabSz="914400" eaLnBrk="1" fontAlgn="auto" latinLnBrk="0" hangingPunct="1">
              <a:lnSpc>
                <a:spcPct val="100000"/>
              </a:lnSpc>
              <a:spcBef>
                <a:spcPct val="20000"/>
              </a:spcBef>
              <a:spcAft>
                <a:spcPts val="0"/>
              </a:spcAft>
              <a:buClrTx/>
              <a:buSzTx/>
              <a:buFontTx/>
              <a:buNone/>
              <a:tabLst/>
              <a:defRPr/>
            </a:pPr>
            <a:endParaRPr kumimoji="0" lang="ka-GE" sz="1200" b="0" i="0" u="none" strike="noStrike" kern="0" cap="none" spc="0" normalizeH="0" baseline="0" noProof="0" dirty="0" smtClean="0">
              <a:ln>
                <a:noFill/>
              </a:ln>
              <a:solidFill>
                <a:prstClr val="black"/>
              </a:solidFill>
              <a:effectLst/>
              <a:uLnTx/>
              <a:uFillTx/>
              <a:latin typeface="Sylfaen" pitchFamily="18" charset="0"/>
              <a:cs typeface="Arial" pitchFamily="34"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r>
              <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rPr>
              <a:t>შერჩევის ზომა</a:t>
            </a:r>
          </a:p>
          <a:p>
            <a:pPr lvl="0">
              <a:spcBef>
                <a:spcPct val="20000"/>
              </a:spcBef>
              <a:defRPr/>
            </a:pPr>
            <a:endParaRPr lang="ka-GE" sz="1200" dirty="0">
              <a:solidFill>
                <a:sysClr val="windowText" lastClr="000000"/>
              </a:solidFill>
              <a:latin typeface="Sylfaen" pitchFamily="18" charset="0"/>
            </a:endParaRPr>
          </a:p>
          <a:p>
            <a:pPr lvl="0">
              <a:spcBef>
                <a:spcPct val="20000"/>
              </a:spcBef>
              <a:defRPr/>
            </a:pPr>
            <a:r>
              <a:rPr lang="ka-GE" sz="1200" dirty="0" smtClean="0">
                <a:solidFill>
                  <a:sysClr val="windowText" lastClr="000000"/>
                </a:solidFill>
                <a:latin typeface="Sylfaen" pitchFamily="18" charset="0"/>
              </a:rPr>
              <a:t>400 პარტნიორი ორგანიზაციიდან არგამოპასუხების შედეგების გათვალისწინებით შერჩევის ზომა შეადგენს 230 ორგანიზაციას</a:t>
            </a:r>
          </a:p>
          <a:p>
            <a:pPr lvl="0">
              <a:spcBef>
                <a:spcPct val="20000"/>
              </a:spcBef>
              <a:defRPr/>
            </a:pPr>
            <a:endParaRPr lang="ka-GE" sz="1200" b="1" dirty="0">
              <a:solidFill>
                <a:sysClr val="windowText" lastClr="000000"/>
              </a:solidFill>
              <a:latin typeface="Sylfaen" pitchFamily="18" charset="0"/>
            </a:endParaRPr>
          </a:p>
          <a:p>
            <a:pPr marL="342900" marR="0" lvl="0" indent="-342900" defTabSz="914400" eaLnBrk="1" fontAlgn="auto" latinLnBrk="0" hangingPunct="1">
              <a:lnSpc>
                <a:spcPct val="100000"/>
              </a:lnSpc>
              <a:spcBef>
                <a:spcPct val="20000"/>
              </a:spcBef>
              <a:spcAft>
                <a:spcPts val="0"/>
              </a:spcAft>
              <a:buClrTx/>
              <a:buSzTx/>
              <a:buFontTx/>
              <a:buNone/>
              <a:tabLst/>
              <a:defRPr/>
            </a:pPr>
            <a:endParaRPr kumimoji="0" lang="ka-GE" sz="1200" b="1" i="0" u="none" strike="noStrike" kern="0" cap="none" spc="0" normalizeH="0" baseline="0" noProof="0" dirty="0" smtClean="0">
              <a:ln>
                <a:noFill/>
              </a:ln>
              <a:solidFill>
                <a:prstClr val="black"/>
              </a:solidFill>
              <a:effectLst/>
              <a:uLnTx/>
              <a:uFillTx/>
              <a:latin typeface="Sylfaen" pitchFamily="18" charset="0"/>
              <a:cs typeface="Arial" pitchFamily="34" charset="0"/>
            </a:endParaRPr>
          </a:p>
        </p:txBody>
      </p:sp>
    </p:spTree>
    <p:extLst>
      <p:ext uri="{BB962C8B-B14F-4D97-AF65-F5344CB8AC3E}">
        <p14:creationId xmlns:p14="http://schemas.microsoft.com/office/powerpoint/2010/main" val="28806098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051720" y="2564904"/>
            <a:ext cx="5256584" cy="1296144"/>
          </a:xfrm>
        </p:spPr>
        <p:txBody>
          <a:bodyPr>
            <a:normAutofit lnSpcReduction="10000"/>
          </a:bodyPr>
          <a:lstStyle/>
          <a:p>
            <a:r>
              <a:rPr lang="ka-GE" b="1" dirty="0" smtClean="0"/>
              <a:t>პროფესიული სასწავლებლების სტუდენტების ან კურსდამთავრებულების სტაჟირებაზე აყვანის/დასაქმების გამოცდილება</a:t>
            </a:r>
            <a:endParaRPr lang="en-US" b="1" dirty="0"/>
          </a:p>
        </p:txBody>
      </p:sp>
    </p:spTree>
    <p:extLst>
      <p:ext uri="{BB962C8B-B14F-4D97-AF65-F5344CB8AC3E}">
        <p14:creationId xmlns:p14="http://schemas.microsoft.com/office/powerpoint/2010/main" val="130669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8"/>
          <p:cNvSpPr>
            <a:spLocks noChangeArrowheads="1"/>
          </p:cNvSpPr>
          <p:nvPr/>
        </p:nvSpPr>
        <p:spPr bwMode="auto">
          <a:xfrm>
            <a:off x="467544" y="911064"/>
            <a:ext cx="3977134" cy="769441"/>
          </a:xfrm>
          <a:prstGeom prst="rect">
            <a:avLst/>
          </a:prstGeom>
          <a:noFill/>
          <a:ln w="9525">
            <a:noFill/>
            <a:miter lim="800000"/>
            <a:headEnd/>
            <a:tailEnd/>
          </a:ln>
        </p:spPr>
        <p:txBody>
          <a:bodyPr wrap="square">
            <a:spAutoFit/>
          </a:bodyPr>
          <a:lstStyle/>
          <a:p>
            <a:r>
              <a:rPr lang="it-IT" sz="1100" dirty="0">
                <a:latin typeface="Sylfaen" pitchFamily="18" charset="0"/>
              </a:rPr>
              <a:t>ჰყოლია</a:t>
            </a:r>
            <a:r>
              <a:rPr lang="ka-GE" sz="1100" dirty="0">
                <a:latin typeface="Sylfaen" pitchFamily="18" charset="0"/>
              </a:rPr>
              <a:t> ან </a:t>
            </a:r>
            <a:r>
              <a:rPr lang="it-IT" sz="1100" dirty="0">
                <a:latin typeface="Sylfaen" pitchFamily="18" charset="0"/>
              </a:rPr>
              <a:t>ჰყავს თუ არა თქვენს კომპანიას </a:t>
            </a:r>
            <a:r>
              <a:rPr lang="it-IT" sz="1100" b="1" dirty="0">
                <a:latin typeface="Sylfaen" pitchFamily="18" charset="0"/>
              </a:rPr>
              <a:t>დასაქმებული </a:t>
            </a:r>
            <a:r>
              <a:rPr lang="it-IT" sz="1100" dirty="0">
                <a:latin typeface="Sylfaen" pitchFamily="18" charset="0"/>
              </a:rPr>
              <a:t>პროფესიული სასწავლებლების სტუდენტები ან კურსდამთავრებულები, რომლებმაც ბოლო 1 წლის განმავლობაში დაამთავრეს პროფესიული </a:t>
            </a:r>
            <a:r>
              <a:rPr lang="it-IT" sz="1100" dirty="0" smtClean="0">
                <a:latin typeface="Sylfaen" pitchFamily="18" charset="0"/>
              </a:rPr>
              <a:t>სასწავლებელი</a:t>
            </a:r>
            <a:r>
              <a:rPr lang="ka-GE" sz="1100" dirty="0" smtClean="0">
                <a:latin typeface="Sylfaen" pitchFamily="18" charset="0"/>
              </a:rPr>
              <a:t>?</a:t>
            </a:r>
            <a:endParaRPr lang="en-US" sz="1100" dirty="0">
              <a:latin typeface="Sylfaen" pitchFamily="18" charset="0"/>
            </a:endParaRPr>
          </a:p>
        </p:txBody>
      </p:sp>
      <p:sp>
        <p:nvSpPr>
          <p:cNvPr id="2" name="Title 1"/>
          <p:cNvSpPr>
            <a:spLocks noGrp="1"/>
          </p:cNvSpPr>
          <p:nvPr>
            <p:ph type="title"/>
          </p:nvPr>
        </p:nvSpPr>
        <p:spPr>
          <a:xfrm>
            <a:off x="438552" y="188640"/>
            <a:ext cx="6653728" cy="411162"/>
          </a:xfrm>
          <a:noFill/>
        </p:spPr>
        <p:txBody>
          <a:bodyPr>
            <a:normAutofit fontScale="90000"/>
          </a:bodyPr>
          <a:lstStyle/>
          <a:p>
            <a:r>
              <a:rPr lang="ka-GE" dirty="0" smtClean="0"/>
              <a:t>პროფესიული სასწავლებლების სტუდენტებთან ან კურსდამთავრებულებთან </a:t>
            </a:r>
            <a:r>
              <a:rPr lang="ka-GE" dirty="0"/>
              <a:t>ურთიერთობის გამოცდილება </a:t>
            </a:r>
            <a:endParaRPr lang="en-US" dirty="0"/>
          </a:p>
        </p:txBody>
      </p:sp>
      <p:cxnSp>
        <p:nvCxnSpPr>
          <p:cNvPr id="18" name="Straight Connector 17"/>
          <p:cNvCxnSpPr/>
          <p:nvPr/>
        </p:nvCxnSpPr>
        <p:spPr>
          <a:xfrm>
            <a:off x="543744" y="1703152"/>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67544" y="6165304"/>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6" name="Rectangle 8"/>
          <p:cNvSpPr>
            <a:spLocks noChangeArrowheads="1"/>
          </p:cNvSpPr>
          <p:nvPr/>
        </p:nvSpPr>
        <p:spPr bwMode="auto">
          <a:xfrm>
            <a:off x="4716016" y="908720"/>
            <a:ext cx="3960440" cy="769441"/>
          </a:xfrm>
          <a:prstGeom prst="rect">
            <a:avLst/>
          </a:prstGeom>
          <a:noFill/>
          <a:ln w="9525">
            <a:noFill/>
            <a:miter lim="800000"/>
            <a:headEnd/>
            <a:tailEnd/>
          </a:ln>
        </p:spPr>
        <p:txBody>
          <a:bodyPr wrap="square">
            <a:spAutoFit/>
          </a:bodyPr>
          <a:lstStyle/>
          <a:p>
            <a:pPr algn="r"/>
            <a:r>
              <a:rPr lang="it-IT" sz="1100" dirty="0">
                <a:latin typeface="Sylfaen" pitchFamily="18" charset="0"/>
              </a:rPr>
              <a:t>ჰყავს თუ არა თქვენს კომპანიას</a:t>
            </a:r>
            <a:r>
              <a:rPr lang="ka-GE" sz="1100" dirty="0">
                <a:latin typeface="Sylfaen" pitchFamily="18" charset="0"/>
              </a:rPr>
              <a:t> ამჟამად </a:t>
            </a:r>
            <a:r>
              <a:rPr lang="it-IT" sz="1100" b="1" dirty="0">
                <a:latin typeface="Sylfaen" pitchFamily="18" charset="0"/>
              </a:rPr>
              <a:t>სტაჟირებაზე</a:t>
            </a:r>
            <a:r>
              <a:rPr lang="it-IT" sz="1100" b="1" dirty="0" smtClean="0">
                <a:latin typeface="Sylfaen" pitchFamily="18" charset="0"/>
              </a:rPr>
              <a:t>/ </a:t>
            </a:r>
            <a:r>
              <a:rPr lang="ka-GE" sz="1100" b="1" dirty="0" smtClean="0">
                <a:latin typeface="Sylfaen" pitchFamily="18" charset="0"/>
              </a:rPr>
              <a:t>პრაქტიკაზე </a:t>
            </a:r>
            <a:r>
              <a:rPr lang="it-IT" sz="1100" dirty="0" smtClean="0">
                <a:latin typeface="Sylfaen" pitchFamily="18" charset="0"/>
              </a:rPr>
              <a:t>პროფ.სასწავლებლების </a:t>
            </a:r>
            <a:r>
              <a:rPr lang="it-IT" sz="1100" dirty="0">
                <a:latin typeface="Sylfaen" pitchFamily="18" charset="0"/>
              </a:rPr>
              <a:t>სტუდენტები ან კურსდამთავრებულები, რომლებმაც ბოლო </a:t>
            </a:r>
            <a:r>
              <a:rPr lang="ka-GE" sz="1100" dirty="0">
                <a:latin typeface="Sylfaen" pitchFamily="18" charset="0"/>
              </a:rPr>
              <a:t>1 </a:t>
            </a:r>
            <a:r>
              <a:rPr lang="it-IT" sz="1100" dirty="0">
                <a:latin typeface="Sylfaen" pitchFamily="18" charset="0"/>
              </a:rPr>
              <a:t>წლის განმავლობაში დაამთავრეს პროფესიული სასწავლებელი?</a:t>
            </a:r>
            <a:endParaRPr lang="en-US" sz="1100" dirty="0">
              <a:latin typeface="Sylfaen" pitchFamily="18" charset="0"/>
            </a:endParaRPr>
          </a:p>
        </p:txBody>
      </p:sp>
      <p:cxnSp>
        <p:nvCxnSpPr>
          <p:cNvPr id="17" name="Straight Connector 16"/>
          <p:cNvCxnSpPr/>
          <p:nvPr/>
        </p:nvCxnSpPr>
        <p:spPr>
          <a:xfrm>
            <a:off x="4936232" y="170080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 name="Chart 2"/>
          <p:cNvGraphicFramePr/>
          <p:nvPr>
            <p:extLst>
              <p:ext uri="{D42A27DB-BD31-4B8C-83A1-F6EECF244321}">
                <p14:modId xmlns:p14="http://schemas.microsoft.com/office/powerpoint/2010/main" val="445425159"/>
              </p:ext>
            </p:extLst>
          </p:nvPr>
        </p:nvGraphicFramePr>
        <p:xfrm>
          <a:off x="659904" y="1271065"/>
          <a:ext cx="3784774" cy="32380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Chart 21"/>
          <p:cNvGraphicFramePr/>
          <p:nvPr>
            <p:extLst>
              <p:ext uri="{D42A27DB-BD31-4B8C-83A1-F6EECF244321}">
                <p14:modId xmlns:p14="http://schemas.microsoft.com/office/powerpoint/2010/main" val="2840562268"/>
              </p:ext>
            </p:extLst>
          </p:nvPr>
        </p:nvGraphicFramePr>
        <p:xfrm>
          <a:off x="5007680" y="1268760"/>
          <a:ext cx="3740784" cy="3240360"/>
        </p:xfrm>
        <a:graphic>
          <a:graphicData uri="http://schemas.openxmlformats.org/drawingml/2006/chart">
            <c:chart xmlns:c="http://schemas.openxmlformats.org/drawingml/2006/chart" xmlns:r="http://schemas.openxmlformats.org/officeDocument/2006/relationships" r:id="rId3"/>
          </a:graphicData>
        </a:graphic>
      </p:graphicFrame>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4" name="Rectangle 13"/>
          <p:cNvSpPr/>
          <p:nvPr/>
        </p:nvSpPr>
        <p:spPr>
          <a:xfrm>
            <a:off x="3419872" y="4892967"/>
            <a:ext cx="5173960" cy="1200329"/>
          </a:xfrm>
          <a:prstGeom prst="rect">
            <a:avLst/>
          </a:prstGeom>
          <a:ln>
            <a:solidFill>
              <a:schemeClr val="bg1">
                <a:lumMod val="50000"/>
              </a:schemeClr>
            </a:solidFill>
            <a:prstDash val="sysDash"/>
          </a:ln>
        </p:spPr>
        <p:txBody>
          <a:bodyPr wrap="square">
            <a:spAutoFit/>
          </a:bodyPr>
          <a:lstStyle/>
          <a:p>
            <a:pPr lvl="0" algn="just"/>
            <a:r>
              <a:rPr lang="ka-GE" sz="1200" dirty="0" smtClean="0"/>
              <a:t>გამოკითხული კომპანიების 2/3-ს აქვს ან წარსულში მაინც ჰქონია პროფესიული სასწავლებლების სტუდენტების ან კურსდამთავრებულების დასაქმების გამოცდილება.  აღნიშნული კომპანიების უმრავლესობაში (59%) კი სტაჟირებაზე/პრაქტიკაზე კვლევის ჩატარების პერიოდშიც იმყოფებოდნენ პროფესიული სასწავლებლების სტუდენტები ან კურსდამთავრებულები. </a:t>
            </a:r>
            <a:endParaRPr lang="en-US" sz="1200" dirty="0">
              <a:solidFill>
                <a:prstClr val="black"/>
              </a:solidFill>
              <a:latin typeface="Calibri"/>
            </a:endParaRPr>
          </a:p>
        </p:txBody>
      </p:sp>
    </p:spTree>
    <p:extLst>
      <p:ext uri="{BB962C8B-B14F-4D97-AF65-F5344CB8AC3E}">
        <p14:creationId xmlns:p14="http://schemas.microsoft.com/office/powerpoint/2010/main" val="1124462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552" y="188640"/>
            <a:ext cx="7445816" cy="360040"/>
          </a:xfrm>
          <a:noFill/>
        </p:spPr>
        <p:txBody>
          <a:bodyPr>
            <a:normAutofit fontScale="90000"/>
          </a:bodyPr>
          <a:lstStyle/>
          <a:p>
            <a:r>
              <a:rPr lang="ka-GE" dirty="0" smtClean="0"/>
              <a:t>კომპანიაში სტაჟირებაზე/პრაქტიკაზე მყოფი </a:t>
            </a:r>
            <a:r>
              <a:rPr lang="ka-GE" dirty="0"/>
              <a:t>პროფესიული სასწავლებლების </a:t>
            </a:r>
            <a:r>
              <a:rPr lang="ka-GE" dirty="0" smtClean="0"/>
              <a:t>სტუდენტების/კურსდამთავრებულების დასაქმების განზრახვა </a:t>
            </a:r>
            <a:endParaRPr lang="en-US" dirty="0"/>
          </a:p>
        </p:txBody>
      </p:sp>
      <p:sp>
        <p:nvSpPr>
          <p:cNvPr id="13" name="Rectangle 12"/>
          <p:cNvSpPr/>
          <p:nvPr/>
        </p:nvSpPr>
        <p:spPr>
          <a:xfrm>
            <a:off x="467544" y="6165304"/>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25" name="Up-Down Arrow 24"/>
          <p:cNvSpPr/>
          <p:nvPr/>
        </p:nvSpPr>
        <p:spPr>
          <a:xfrm>
            <a:off x="530132" y="5951503"/>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26" name="Rectangle 8"/>
          <p:cNvSpPr>
            <a:spLocks noChangeArrowheads="1"/>
          </p:cNvSpPr>
          <p:nvPr/>
        </p:nvSpPr>
        <p:spPr bwMode="auto">
          <a:xfrm>
            <a:off x="467544" y="908720"/>
            <a:ext cx="4896544" cy="430887"/>
          </a:xfrm>
          <a:prstGeom prst="rect">
            <a:avLst/>
          </a:prstGeom>
          <a:noFill/>
          <a:ln w="9525">
            <a:noFill/>
            <a:miter lim="800000"/>
            <a:headEnd/>
            <a:tailEnd/>
          </a:ln>
        </p:spPr>
        <p:txBody>
          <a:bodyPr wrap="square">
            <a:spAutoFit/>
          </a:bodyPr>
          <a:lstStyle/>
          <a:p>
            <a:r>
              <a:rPr lang="ka-GE" sz="1100" dirty="0">
                <a:latin typeface="Sylfaen" pitchFamily="18" charset="0"/>
              </a:rPr>
              <a:t>აპირებთ თუ არა დაასაქმოთ თქვენთან სტაჟირებაზე/პრაქტიკაზე </a:t>
            </a:r>
            <a:r>
              <a:rPr lang="ka-GE" sz="1100" dirty="0" smtClean="0">
                <a:latin typeface="Sylfaen" pitchFamily="18" charset="0"/>
              </a:rPr>
              <a:t>მყოფი პროფესიული </a:t>
            </a:r>
            <a:r>
              <a:rPr lang="ka-GE" sz="1100" dirty="0">
                <a:latin typeface="Sylfaen" pitchFamily="18" charset="0"/>
              </a:rPr>
              <a:t>სასწავლებლის </a:t>
            </a:r>
            <a:r>
              <a:rPr lang="ka-GE" sz="1100" dirty="0" smtClean="0">
                <a:latin typeface="Sylfaen" pitchFamily="18" charset="0"/>
              </a:rPr>
              <a:t>სტუდენტები ან კურსდამთავრებულები</a:t>
            </a:r>
            <a:r>
              <a:rPr lang="ka-GE" sz="1100" dirty="0">
                <a:latin typeface="Sylfaen" pitchFamily="18" charset="0"/>
              </a:rPr>
              <a:t>?</a:t>
            </a:r>
            <a:endParaRPr lang="en-US" sz="1100" dirty="0">
              <a:latin typeface="Sylfaen" pitchFamily="18" charset="0"/>
            </a:endParaRPr>
          </a:p>
        </p:txBody>
      </p:sp>
      <p:cxnSp>
        <p:nvCxnSpPr>
          <p:cNvPr id="27" name="Straight Connector 26"/>
          <p:cNvCxnSpPr/>
          <p:nvPr/>
        </p:nvCxnSpPr>
        <p:spPr>
          <a:xfrm>
            <a:off x="626368" y="1412776"/>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9" name="Chart 28"/>
          <p:cNvGraphicFramePr/>
          <p:nvPr>
            <p:extLst>
              <p:ext uri="{D42A27DB-BD31-4B8C-83A1-F6EECF244321}">
                <p14:modId xmlns:p14="http://schemas.microsoft.com/office/powerpoint/2010/main" val="391226760"/>
              </p:ext>
            </p:extLst>
          </p:nvPr>
        </p:nvGraphicFramePr>
        <p:xfrm>
          <a:off x="744446" y="1445495"/>
          <a:ext cx="7067914" cy="4071738"/>
        </p:xfrm>
        <a:graphic>
          <a:graphicData uri="http://schemas.openxmlformats.org/drawingml/2006/chart">
            <c:chart xmlns:c="http://schemas.openxmlformats.org/drawingml/2006/chart" xmlns:r="http://schemas.openxmlformats.org/officeDocument/2006/relationships" r:id="rId2"/>
          </a:graphicData>
        </a:graphic>
      </p:graphicFrame>
      <p:sp>
        <p:nvSpPr>
          <p:cNvPr id="14" name="Rectangle 13"/>
          <p:cNvSpPr/>
          <p:nvPr/>
        </p:nvSpPr>
        <p:spPr>
          <a:xfrm>
            <a:off x="2765648" y="4723512"/>
            <a:ext cx="5834608" cy="1569660"/>
          </a:xfrm>
          <a:prstGeom prst="rect">
            <a:avLst/>
          </a:prstGeom>
          <a:ln>
            <a:solidFill>
              <a:schemeClr val="bg1">
                <a:lumMod val="50000"/>
              </a:schemeClr>
            </a:solidFill>
            <a:prstDash val="sysDash"/>
          </a:ln>
        </p:spPr>
        <p:txBody>
          <a:bodyPr wrap="square">
            <a:spAutoFit/>
          </a:bodyPr>
          <a:lstStyle/>
          <a:p>
            <a:pPr lvl="0" algn="just"/>
            <a:r>
              <a:rPr lang="ka-GE" sz="1200" dirty="0" smtClean="0"/>
              <a:t>გამოკითხული კომპანიებიდან 39%-ს ამჟამად  არ ჰყავს სტუდენტები ან კურსდამთავრებულები სტაჟირებაზე ან პრაქტიკაზე. მათი აბსოლუტური უმრავლესობა კი, ვისაც ჰყავს სტაჟორები, თანახმაა, დაიტოვოს ისინი სამსახურში სტაჟირების დასრულების შემდეგ -   სტაჟირებაზე მყოფების უმეტესი ან მცირე ნაწილი მაინც. მთლიანობაში, გამოკითხულებს შორის აღმოჩნდა მხოლოდ 5%, ვინც საერთოდ არ განიხილავს სტაჟირებაზე/პრაქტიკაზე მყოფი პროფესიული სასწავლებლების სტუდენტების ან კურსდამთავრებულების დასაქმებას (8% მათგან, ვისაც ამჟამად ჰყავს სტაჟორები). </a:t>
            </a:r>
            <a:endParaRPr lang="en-US" sz="1200" dirty="0">
              <a:solidFill>
                <a:prstClr val="black"/>
              </a:solidFill>
              <a:latin typeface="Calibri"/>
            </a:endParaRPr>
          </a:p>
        </p:txBody>
      </p:sp>
    </p:spTree>
    <p:extLst>
      <p:ext uri="{BB962C8B-B14F-4D97-AF65-F5344CB8AC3E}">
        <p14:creationId xmlns:p14="http://schemas.microsoft.com/office/powerpoint/2010/main" val="11536782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8"/>
          <p:cNvSpPr>
            <a:spLocks noChangeArrowheads="1"/>
          </p:cNvSpPr>
          <p:nvPr/>
        </p:nvSpPr>
        <p:spPr bwMode="auto">
          <a:xfrm>
            <a:off x="467544" y="1031470"/>
            <a:ext cx="3816424" cy="600164"/>
          </a:xfrm>
          <a:prstGeom prst="rect">
            <a:avLst/>
          </a:prstGeom>
          <a:noFill/>
          <a:ln w="9525">
            <a:noFill/>
            <a:miter lim="800000"/>
            <a:headEnd/>
            <a:tailEnd/>
          </a:ln>
        </p:spPr>
        <p:txBody>
          <a:bodyPr wrap="square">
            <a:spAutoFit/>
          </a:bodyPr>
          <a:lstStyle/>
          <a:p>
            <a:r>
              <a:rPr lang="ka-GE" sz="1100" dirty="0">
                <a:latin typeface="Sylfaen" pitchFamily="18" charset="0"/>
              </a:rPr>
              <a:t>ამჟამად </a:t>
            </a:r>
            <a:r>
              <a:rPr lang="ka-GE" sz="1100" dirty="0" smtClean="0">
                <a:latin typeface="Sylfaen" pitchFamily="18" charset="0"/>
              </a:rPr>
              <a:t>გყავთ</a:t>
            </a:r>
            <a:r>
              <a:rPr lang="ka-GE" sz="1100" dirty="0">
                <a:latin typeface="Sylfaen" pitchFamily="18" charset="0"/>
              </a:rPr>
              <a:t>/ ადრე გყოლიათ თუ არა </a:t>
            </a:r>
            <a:r>
              <a:rPr lang="ka-GE" sz="1100" dirty="0" smtClean="0">
                <a:latin typeface="Sylfaen" pitchFamily="18" charset="0"/>
              </a:rPr>
              <a:t>პრაქტიკაზე/სტაჟირებაზე პროფესიული </a:t>
            </a:r>
            <a:r>
              <a:rPr lang="ka-GE" sz="1100" dirty="0">
                <a:latin typeface="Sylfaen" pitchFamily="18" charset="0"/>
              </a:rPr>
              <a:t>სასწავლებლის სტუდენტი/კურსდამთავრებული შშმპ და </a:t>
            </a:r>
            <a:r>
              <a:rPr lang="ka-GE" sz="1100" dirty="0" smtClean="0">
                <a:latin typeface="Sylfaen" pitchFamily="18" charset="0"/>
              </a:rPr>
              <a:t>სსსმპ  პირები?</a:t>
            </a:r>
            <a:endParaRPr lang="en-US" sz="1100" dirty="0">
              <a:latin typeface="Sylfaen" pitchFamily="18" charset="0"/>
            </a:endParaRPr>
          </a:p>
        </p:txBody>
      </p:sp>
      <p:sp>
        <p:nvSpPr>
          <p:cNvPr id="2" name="Title 1"/>
          <p:cNvSpPr>
            <a:spLocks noGrp="1"/>
          </p:cNvSpPr>
          <p:nvPr>
            <p:ph type="title"/>
          </p:nvPr>
        </p:nvSpPr>
        <p:spPr>
          <a:xfrm>
            <a:off x="395536" y="260648"/>
            <a:ext cx="7920880" cy="288032"/>
          </a:xfrm>
          <a:noFill/>
        </p:spPr>
        <p:txBody>
          <a:bodyPr>
            <a:normAutofit fontScale="90000"/>
          </a:bodyPr>
          <a:lstStyle/>
          <a:p>
            <a:r>
              <a:rPr lang="ka-GE" dirty="0" smtClean="0"/>
              <a:t>შეზღუდული შესაძლებლობების  და საგანგებო საგანმანათლებლო საჭიროებების მქონე სტუდენტებთან/კურსდამთავრებულებთან  ურთიერთობის გამოცდილება</a:t>
            </a:r>
            <a:endParaRPr lang="en-US" dirty="0"/>
          </a:p>
        </p:txBody>
      </p:sp>
      <p:cxnSp>
        <p:nvCxnSpPr>
          <p:cNvPr id="18" name="Straight Connector 17"/>
          <p:cNvCxnSpPr/>
          <p:nvPr/>
        </p:nvCxnSpPr>
        <p:spPr>
          <a:xfrm>
            <a:off x="543744" y="1703152"/>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86420" y="6103773"/>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6" name="Rectangle 8"/>
          <p:cNvSpPr>
            <a:spLocks noChangeArrowheads="1"/>
          </p:cNvSpPr>
          <p:nvPr/>
        </p:nvSpPr>
        <p:spPr bwMode="auto">
          <a:xfrm>
            <a:off x="4716016" y="1031470"/>
            <a:ext cx="3960440" cy="600164"/>
          </a:xfrm>
          <a:prstGeom prst="rect">
            <a:avLst/>
          </a:prstGeom>
          <a:noFill/>
          <a:ln w="9525">
            <a:noFill/>
            <a:miter lim="800000"/>
            <a:headEnd/>
            <a:tailEnd/>
          </a:ln>
        </p:spPr>
        <p:txBody>
          <a:bodyPr wrap="square">
            <a:spAutoFit/>
          </a:bodyPr>
          <a:lstStyle/>
          <a:p>
            <a:pPr algn="r"/>
            <a:r>
              <a:rPr lang="ka-GE" sz="1100" dirty="0">
                <a:latin typeface="Sylfaen" pitchFamily="18" charset="0"/>
              </a:rPr>
              <a:t>მომავალში აიყვანდით თუ არა პრაქტიკაზე/სტაჟირებაზე </a:t>
            </a:r>
            <a:r>
              <a:rPr lang="ka-GE" sz="1100" dirty="0" smtClean="0">
                <a:latin typeface="Sylfaen" pitchFamily="18" charset="0"/>
              </a:rPr>
              <a:t>შშმპ </a:t>
            </a:r>
            <a:r>
              <a:rPr lang="ka-GE" sz="1100" dirty="0">
                <a:latin typeface="Sylfaen" pitchFamily="18" charset="0"/>
              </a:rPr>
              <a:t>და </a:t>
            </a:r>
            <a:r>
              <a:rPr lang="ka-GE" sz="1100" dirty="0" smtClean="0">
                <a:latin typeface="Sylfaen" pitchFamily="18" charset="0"/>
              </a:rPr>
              <a:t>სსსმპ</a:t>
            </a:r>
            <a:r>
              <a:rPr lang="en-US" sz="1100" dirty="0" smtClean="0">
                <a:latin typeface="Sylfaen" pitchFamily="18" charset="0"/>
              </a:rPr>
              <a:t> </a:t>
            </a:r>
            <a:r>
              <a:rPr lang="ka-GE" sz="1100" dirty="0" smtClean="0">
                <a:latin typeface="Sylfaen" pitchFamily="18" charset="0"/>
              </a:rPr>
              <a:t>პირს, </a:t>
            </a:r>
            <a:r>
              <a:rPr lang="ka-GE" sz="1100" dirty="0">
                <a:latin typeface="Sylfaen" pitchFamily="18" charset="0"/>
              </a:rPr>
              <a:t>რომელიც არის პროფესიული სასწავლებლის სტუდენტი/კურსდამთავრებული?</a:t>
            </a:r>
            <a:endParaRPr lang="en-US" sz="1100" dirty="0">
              <a:latin typeface="Sylfaen" pitchFamily="18" charset="0"/>
            </a:endParaRPr>
          </a:p>
        </p:txBody>
      </p:sp>
      <p:cxnSp>
        <p:nvCxnSpPr>
          <p:cNvPr id="17" name="Straight Connector 16"/>
          <p:cNvCxnSpPr/>
          <p:nvPr/>
        </p:nvCxnSpPr>
        <p:spPr>
          <a:xfrm>
            <a:off x="4936232" y="170080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3" name="Chart 2"/>
          <p:cNvGraphicFramePr/>
          <p:nvPr>
            <p:extLst>
              <p:ext uri="{D42A27DB-BD31-4B8C-83A1-F6EECF244321}">
                <p14:modId xmlns:p14="http://schemas.microsoft.com/office/powerpoint/2010/main" val="194430008"/>
              </p:ext>
            </p:extLst>
          </p:nvPr>
        </p:nvGraphicFramePr>
        <p:xfrm>
          <a:off x="755576" y="1641790"/>
          <a:ext cx="3768080" cy="278332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2" name="Chart 21"/>
          <p:cNvGraphicFramePr/>
          <p:nvPr>
            <p:extLst>
              <p:ext uri="{D42A27DB-BD31-4B8C-83A1-F6EECF244321}">
                <p14:modId xmlns:p14="http://schemas.microsoft.com/office/powerpoint/2010/main" val="4152221825"/>
              </p:ext>
            </p:extLst>
          </p:nvPr>
        </p:nvGraphicFramePr>
        <p:xfrm>
          <a:off x="5148064" y="1639370"/>
          <a:ext cx="3768080" cy="2783321"/>
        </p:xfrm>
        <a:graphic>
          <a:graphicData uri="http://schemas.openxmlformats.org/drawingml/2006/chart">
            <c:chart xmlns:c="http://schemas.openxmlformats.org/drawingml/2006/chart" xmlns:r="http://schemas.openxmlformats.org/officeDocument/2006/relationships" r:id="rId3"/>
          </a:graphicData>
        </a:graphic>
      </p:graphicFrame>
      <p:sp>
        <p:nvSpPr>
          <p:cNvPr id="25" name="Up-Down Arrow 24"/>
          <p:cNvSpPr/>
          <p:nvPr/>
        </p:nvSpPr>
        <p:spPr>
          <a:xfrm>
            <a:off x="549008" y="5889972"/>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11" name="Rectangle 10"/>
          <p:cNvSpPr/>
          <p:nvPr/>
        </p:nvSpPr>
        <p:spPr>
          <a:xfrm>
            <a:off x="2612380" y="4680323"/>
            <a:ext cx="5978624" cy="1384995"/>
          </a:xfrm>
          <a:prstGeom prst="rect">
            <a:avLst/>
          </a:prstGeom>
          <a:solidFill>
            <a:schemeClr val="bg1"/>
          </a:solidFill>
          <a:ln>
            <a:solidFill>
              <a:schemeClr val="bg1">
                <a:lumMod val="50000"/>
              </a:schemeClr>
            </a:solidFill>
            <a:prstDash val="sysDash"/>
          </a:ln>
        </p:spPr>
        <p:txBody>
          <a:bodyPr wrap="square">
            <a:spAutoFit/>
          </a:bodyPr>
          <a:lstStyle/>
          <a:p>
            <a:pPr lvl="0" algn="just"/>
            <a:r>
              <a:rPr lang="ka-GE" sz="1200" dirty="0" smtClean="0"/>
              <a:t>როგორც კვლევამ უჩვენა, გამოკითხული კომპნიებიდან მხოლოდ ყოველ მეათეს ჰყოლია სტაჟირებაზე ან პრაქტიკაზე  შეზღუდული შესაძლებლობების და საგანგებო საგანმანათლებლო საჭიროებების მქონე სტუდენტები/კურსდამთავრებულები.  თუმცა, უნდა ითქვას, რომ სამომავლოდ მათ სტაჟირებასა და პრაქტიკაზე ფიქრობს გამოკითხულების 2/3. მათ  აყვანას გამორიცხავს რესპონდენტების 22%, რისი მიზეზიც შეიძლება იყოს როგორც კომპანიების ცნობიერი გადაწყვეტილება, არამედ მათი მუშაობის პროფილიც. </a:t>
            </a:r>
            <a:endParaRPr lang="en-US" sz="1200" dirty="0">
              <a:solidFill>
                <a:prstClr val="black"/>
              </a:solidFill>
              <a:latin typeface="Calibri"/>
            </a:endParaRPr>
          </a:p>
        </p:txBody>
      </p:sp>
    </p:spTree>
    <p:extLst>
      <p:ext uri="{BB962C8B-B14F-4D97-AF65-F5344CB8AC3E}">
        <p14:creationId xmlns:p14="http://schemas.microsoft.com/office/powerpoint/2010/main" val="3812283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254032791"/>
              </p:ext>
            </p:extLst>
          </p:nvPr>
        </p:nvGraphicFramePr>
        <p:xfrm>
          <a:off x="1517484" y="1388579"/>
          <a:ext cx="6125273" cy="3624597"/>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8"/>
          <p:cNvSpPr>
            <a:spLocks noChangeArrowheads="1"/>
          </p:cNvSpPr>
          <p:nvPr/>
        </p:nvSpPr>
        <p:spPr bwMode="auto">
          <a:xfrm>
            <a:off x="457200" y="764704"/>
            <a:ext cx="4258816" cy="600164"/>
          </a:xfrm>
          <a:prstGeom prst="rect">
            <a:avLst/>
          </a:prstGeom>
          <a:noFill/>
          <a:ln w="9525">
            <a:noFill/>
            <a:miter lim="800000"/>
            <a:headEnd/>
            <a:tailEnd/>
          </a:ln>
        </p:spPr>
        <p:txBody>
          <a:bodyPr wrap="square">
            <a:spAutoFit/>
          </a:bodyPr>
          <a:lstStyle/>
          <a:p>
            <a:r>
              <a:rPr lang="ka-GE" sz="1100" dirty="0">
                <a:latin typeface="Sylfaen" pitchFamily="18" charset="0"/>
              </a:rPr>
              <a:t>რომელი დებულება აღწერს ყველაზე უკეთ </a:t>
            </a:r>
            <a:r>
              <a:rPr lang="ka-GE" sz="1100" dirty="0" smtClean="0">
                <a:latin typeface="Sylfaen" pitchFamily="18" charset="0"/>
              </a:rPr>
              <a:t>თქვენს</a:t>
            </a:r>
          </a:p>
          <a:p>
            <a:r>
              <a:rPr lang="ka-GE" sz="1100" dirty="0" smtClean="0">
                <a:latin typeface="Sylfaen" pitchFamily="18" charset="0"/>
              </a:rPr>
              <a:t>სამომავლო </a:t>
            </a:r>
            <a:r>
              <a:rPr lang="ka-GE" sz="1100" dirty="0">
                <a:latin typeface="Sylfaen" pitchFamily="18" charset="0"/>
              </a:rPr>
              <a:t>განზრახვებს პროფესიული სასწავლებლების კურსდამთავრებულებთან </a:t>
            </a:r>
            <a:r>
              <a:rPr lang="ka-GE" sz="1100" dirty="0" smtClean="0">
                <a:latin typeface="Sylfaen" pitchFamily="18" charset="0"/>
              </a:rPr>
              <a:t>მიმართებაში?</a:t>
            </a:r>
            <a:endParaRPr lang="en-US" sz="1100" dirty="0">
              <a:latin typeface="Sylfaen" pitchFamily="18" charset="0"/>
            </a:endParaRPr>
          </a:p>
        </p:txBody>
      </p:sp>
      <p:sp>
        <p:nvSpPr>
          <p:cNvPr id="5" name="Title 1"/>
          <p:cNvSpPr>
            <a:spLocks noGrp="1"/>
          </p:cNvSpPr>
          <p:nvPr>
            <p:ph type="title"/>
          </p:nvPr>
        </p:nvSpPr>
        <p:spPr>
          <a:xfrm>
            <a:off x="395608" y="260648"/>
            <a:ext cx="7244160" cy="288032"/>
          </a:xfrm>
        </p:spPr>
        <p:txBody>
          <a:bodyPr>
            <a:noAutofit/>
          </a:bodyPr>
          <a:lstStyle/>
          <a:p>
            <a:r>
              <a:rPr lang="ka-GE" dirty="0" smtClean="0"/>
              <a:t>სამომავლო გეგმები პროფესიული სასწავლებლების კურსდამთავრებულების დასაქმებასთან დაკავშირებით</a:t>
            </a:r>
            <a:endParaRPr lang="en-US" sz="1600" i="1" dirty="0"/>
          </a:p>
        </p:txBody>
      </p:sp>
      <p:cxnSp>
        <p:nvCxnSpPr>
          <p:cNvPr id="6" name="Straight Connector 5"/>
          <p:cNvCxnSpPr/>
          <p:nvPr/>
        </p:nvCxnSpPr>
        <p:spPr>
          <a:xfrm>
            <a:off x="533400" y="1340768"/>
            <a:ext cx="36576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6350782" y="3501008"/>
            <a:ext cx="457200" cy="457200"/>
          </a:xfrm>
          <a:prstGeom prst="ellipse">
            <a:avLst/>
          </a:prstGeom>
          <a:noFill/>
          <a:ln w="19050" cap="flat" cmpd="sng" algn="ctr">
            <a:solidFill>
              <a:srgbClr val="C00000"/>
            </a:solidFill>
            <a:prstDash val="sys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1" name="Rectangle 10"/>
          <p:cNvSpPr/>
          <p:nvPr/>
        </p:nvSpPr>
        <p:spPr>
          <a:xfrm>
            <a:off x="7580170" y="6154671"/>
            <a:ext cx="1024278" cy="288032"/>
          </a:xfrm>
          <a:prstGeom prst="rect">
            <a:avLst/>
          </a:prstGeom>
          <a:noFill/>
          <a:ln w="6350" cap="flat" cmpd="sng" algn="ctr">
            <a:solidFill>
              <a:sysClr val="window" lastClr="FFFFFF">
                <a:lumMod val="50000"/>
              </a:sysClr>
            </a:solidFill>
            <a:prstDash val="solid"/>
          </a:ln>
          <a:effectLst/>
        </p:spPr>
        <p:txBody>
          <a:bodyPr anchor="ct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ka-GE" sz="900" b="1"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ბაზა</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 - </a:t>
            </a:r>
            <a:r>
              <a:rPr kumimoji="0" lang="en-US"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N=</a:t>
            </a:r>
            <a:r>
              <a:rPr lang="en-US" sz="900" i="1" kern="0" dirty="0" smtClean="0">
                <a:solidFill>
                  <a:sysClr val="windowText" lastClr="000000"/>
                </a:solidFill>
                <a:latin typeface="Sylfaen" panose="010A0502050306030303" pitchFamily="18" charset="0"/>
              </a:rPr>
              <a:t>2</a:t>
            </a:r>
            <a:r>
              <a:rPr lang="ka-GE" sz="900" i="1" kern="0" dirty="0" smtClean="0">
                <a:solidFill>
                  <a:sysClr val="windowText" lastClr="000000"/>
                </a:solidFill>
                <a:latin typeface="Sylfaen" panose="010A0502050306030303" pitchFamily="18" charset="0"/>
              </a:rPr>
              <a:t>3</a:t>
            </a:r>
            <a:r>
              <a:rPr kumimoji="0" lang="ka-GE" sz="900" b="0" i="1" u="none" strike="noStrike" kern="0" cap="none" spc="0" normalizeH="0" baseline="0" noProof="0" dirty="0" smtClean="0">
                <a:ln>
                  <a:noFill/>
                </a:ln>
                <a:solidFill>
                  <a:sysClr val="windowText" lastClr="000000"/>
                </a:solidFill>
                <a:effectLst/>
                <a:uLnTx/>
                <a:uFillTx/>
                <a:latin typeface="Sylfaen" panose="010A0502050306030303" pitchFamily="18" charset="0"/>
                <a:ea typeface="+mn-ea"/>
                <a:cs typeface="+mn-cs"/>
              </a:rPr>
              <a:t>0</a:t>
            </a:r>
            <a:endParaRPr kumimoji="0" lang="en-US" sz="900" b="0" i="1" u="none" strike="noStrike" kern="0" cap="none" spc="0" normalizeH="0" baseline="0" noProof="0" dirty="0">
              <a:ln>
                <a:noFill/>
              </a:ln>
              <a:solidFill>
                <a:sysClr val="windowText" lastClr="000000"/>
              </a:solidFill>
              <a:effectLst/>
              <a:uLnTx/>
              <a:uFillTx/>
              <a:latin typeface="Sylfaen" panose="010A0502050306030303" pitchFamily="18" charset="0"/>
              <a:ea typeface="+mn-ea"/>
              <a:cs typeface="+mn-cs"/>
            </a:endParaRPr>
          </a:p>
        </p:txBody>
      </p:sp>
      <p:sp>
        <p:nvSpPr>
          <p:cNvPr id="12" name="Up-Down Arrow 11"/>
          <p:cNvSpPr/>
          <p:nvPr/>
        </p:nvSpPr>
        <p:spPr>
          <a:xfrm>
            <a:off x="7642758" y="5940870"/>
            <a:ext cx="214314" cy="428628"/>
          </a:xfrm>
          <a:prstGeom prst="upDownArrow">
            <a:avLst/>
          </a:prstGeom>
          <a:noFill/>
          <a:ln w="6350">
            <a:solidFill>
              <a:schemeClr val="bg1">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Sylfaen" panose="010A0502050306030303" pitchFamily="18" charset="0"/>
            </a:endParaRPr>
          </a:p>
        </p:txBody>
      </p:sp>
      <p:sp>
        <p:nvSpPr>
          <p:cNvPr id="9" name="Rectangle 8"/>
          <p:cNvSpPr/>
          <p:nvPr/>
        </p:nvSpPr>
        <p:spPr>
          <a:xfrm>
            <a:off x="472132" y="5140693"/>
            <a:ext cx="5684168" cy="1200329"/>
          </a:xfrm>
          <a:prstGeom prst="rect">
            <a:avLst/>
          </a:prstGeom>
          <a:ln>
            <a:solidFill>
              <a:schemeClr val="bg1">
                <a:lumMod val="50000"/>
              </a:schemeClr>
            </a:solidFill>
            <a:prstDash val="sysDash"/>
          </a:ln>
        </p:spPr>
        <p:txBody>
          <a:bodyPr wrap="square">
            <a:spAutoFit/>
          </a:bodyPr>
          <a:lstStyle/>
          <a:p>
            <a:pPr lvl="0" algn="just"/>
            <a:r>
              <a:rPr lang="ka-GE" sz="1200" dirty="0" smtClean="0"/>
              <a:t>გამოკითხულების აბსოლუტური უმრავლესობა თანახმაა პრაქტიკაზე აიყვანოს პროფესიული სასწავლებლების კურსდამთავრებულები. მათგან 58%  დარწმუნებულია, რომ პრაქტიკის შემდეგ მათ დაასაქმებს კიდეც.  მათი ხვედრითი წილი კი, ვინც კატეგორიულად გამორიცხავს პროფესიული სასწავლებლების კურსდამთავრებულების პრაქტიკას და დასაქმებას, უკიდურესად მცირეა და 3%-ს არ აღემატება. </a:t>
            </a:r>
            <a:endParaRPr lang="en-US" sz="1200" dirty="0">
              <a:solidFill>
                <a:prstClr val="black"/>
              </a:solidFill>
              <a:latin typeface="Calibri"/>
            </a:endParaRPr>
          </a:p>
        </p:txBody>
      </p:sp>
    </p:spTree>
    <p:extLst>
      <p:ext uri="{BB962C8B-B14F-4D97-AF65-F5344CB8AC3E}">
        <p14:creationId xmlns:p14="http://schemas.microsoft.com/office/powerpoint/2010/main" val="23120007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907704" y="2564904"/>
            <a:ext cx="5256584" cy="1296144"/>
          </a:xfrm>
        </p:spPr>
        <p:txBody>
          <a:bodyPr>
            <a:normAutofit/>
          </a:bodyPr>
          <a:lstStyle/>
          <a:p>
            <a:r>
              <a:rPr lang="ka-GE" b="1" dirty="0" smtClean="0"/>
              <a:t>პროფესიულ სასწავლებლებთან ურთიერთობის გამოცდილება</a:t>
            </a:r>
            <a:endParaRPr lang="en-US" b="1" dirty="0"/>
          </a:p>
        </p:txBody>
      </p:sp>
    </p:spTree>
    <p:extLst>
      <p:ext uri="{BB962C8B-B14F-4D97-AF65-F5344CB8AC3E}">
        <p14:creationId xmlns:p14="http://schemas.microsoft.com/office/powerpoint/2010/main" val="3202633616"/>
      </p:ext>
    </p:extLst>
  </p:cSld>
  <p:clrMapOvr>
    <a:masterClrMapping/>
  </p:clrMapOvr>
  <p:timing>
    <p:tnLst>
      <p:par>
        <p:cTn id="1" dur="indefinite" restart="never" nodeType="tmRoot"/>
      </p:par>
    </p:tnLst>
  </p:timing>
</p:sld>
</file>

<file path=ppt/theme/theme1.xml><?xml version="1.0" encoding="utf-8"?>
<a:theme xmlns:a="http://schemas.openxmlformats.org/drawingml/2006/main" name="ACT">
  <a:themeElements>
    <a:clrScheme name="ACT Research">
      <a:dk1>
        <a:sysClr val="windowText" lastClr="000000"/>
      </a:dk1>
      <a:lt1>
        <a:sysClr val="window" lastClr="FFFFFF"/>
      </a:lt1>
      <a:dk2>
        <a:srgbClr val="1F497D"/>
      </a:dk2>
      <a:lt2>
        <a:srgbClr val="C0504D"/>
      </a:lt2>
      <a:accent1>
        <a:srgbClr val="800000"/>
      </a:accent1>
      <a:accent2>
        <a:srgbClr val="E31F26"/>
      </a:accent2>
      <a:accent3>
        <a:srgbClr val="81C143"/>
      </a:accent3>
      <a:accent4>
        <a:srgbClr val="7F7F7F"/>
      </a:accent4>
      <a:accent5>
        <a:srgbClr val="4BACC6"/>
      </a:accent5>
      <a:accent6>
        <a:srgbClr val="D99694"/>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31413</TotalTime>
  <Words>2285</Words>
  <Application>Microsoft Office PowerPoint</Application>
  <PresentationFormat>On-screen Show (4:3)</PresentationFormat>
  <Paragraphs>460</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ＭＳ Ｐゴシック</vt:lpstr>
      <vt:lpstr>Arial</vt:lpstr>
      <vt:lpstr>BPG Glaho Mix</vt:lpstr>
      <vt:lpstr>Calibri</vt:lpstr>
      <vt:lpstr>Sylfaen</vt:lpstr>
      <vt:lpstr>Times New Roman</vt:lpstr>
      <vt:lpstr>Wingdings</vt:lpstr>
      <vt:lpstr>ACT</vt:lpstr>
      <vt:lpstr>PowerPoint Presentation</vt:lpstr>
      <vt:lpstr>PowerPoint Presentation</vt:lpstr>
      <vt:lpstr>PowerPoint Presentation</vt:lpstr>
      <vt:lpstr>PowerPoint Presentation</vt:lpstr>
      <vt:lpstr>პროფესიული სასწავლებლების სტუდენტებთან ან კურსდამთავრებულებთან ურთიერთობის გამოცდილება </vt:lpstr>
      <vt:lpstr>კომპანიაში სტაჟირებაზე/პრაქტიკაზე მყოფი პროფესიული სასწავლებლების სტუდენტების/კურსდამთავრებულების დასაქმების განზრახვა </vt:lpstr>
      <vt:lpstr>შეზღუდული შესაძლებლობების  და საგანგებო საგანმანათლებლო საჭიროებების მქონე სტუდენტებთან/კურსდამთავრებულებთან  ურთიერთობის გამოცდილება</vt:lpstr>
      <vt:lpstr>სამომავლო გეგმები პროფესიული სასწავლებლების კურსდამთავრებულების დასაქმებასთან დაკავშირებით</vt:lpstr>
      <vt:lpstr>PowerPoint Presentation</vt:lpstr>
      <vt:lpstr> პროფესიულ სასწავლებლებთან თანამშრომლობის ფორმა</vt:lpstr>
      <vt:lpstr>პროფესიულ სასწავლებლებთან თანამშრომლობის  ინიცირება და უკუკავშირი </vt:lpstr>
      <vt:lpstr>საწარმოო პრაქტიკის შინაარსის განსაზღვრა</vt:lpstr>
      <vt:lpstr> საწარმოო პრაქტიკის შეფასება</vt:lpstr>
      <vt:lpstr>საწარმოო პრაქტიკაში ჩართული სტუდენტების შეფასება</vt:lpstr>
      <vt:lpstr>საწარმოო პრაქტიკაში ჩართული სტუდენტების  ცოდნისა და უნარების შეფასება</vt:lpstr>
      <vt:lpstr>PowerPoint Presentation</vt:lpstr>
      <vt:lpstr> პროფესიული სასწავლებლების შეფასება</vt:lpstr>
      <vt:lpstr>აღქმული კავშირი პროფესიულ კვალიფიკაციასა და  პროფესიული სასწავლებლის ტიპს შორის</vt:lpstr>
      <vt:lpstr>პროფესიული სასწავლებლების პრესტიჟულობის აღქმა</vt:lpstr>
      <vt:lpstr>პროფესიული სასწავლებლის კურსდამთავრებულთა კვალიფიკაციის შეფასება</vt:lpstr>
      <vt:lpstr>უნარები, რომელთა ნაკლებობასაც განიცდიან პროფესიული სასწავლებლების კურსდამთავრებულები </vt:lpstr>
      <vt:lpstr>პროფესიულ სასწავლებლებთან სამომავლო ურთიერთობის განზრახვა</vt:lpstr>
      <vt:lpstr>პროფესიულ სასწავლებლებთან თანამშრომლობის  სარგებლიანობის აღქმა</vt:lpstr>
      <vt:lpstr> სახელმწიფოსთან ურთიერთობის მისაღები ფორმები</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dc:creator>
  <cp:lastModifiedBy>თამარ სამხარაძე</cp:lastModifiedBy>
  <cp:revision>6608</cp:revision>
  <cp:lastPrinted>2014-05-15T13:08:56Z</cp:lastPrinted>
  <dcterms:created xsi:type="dcterms:W3CDTF">2009-12-08T12:42:57Z</dcterms:created>
  <dcterms:modified xsi:type="dcterms:W3CDTF">2014-12-31T08:49:56Z</dcterms:modified>
</cp:coreProperties>
</file>