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1327" r:id="rId2"/>
    <p:sldId id="1358" r:id="rId3"/>
    <p:sldId id="1356" r:id="rId4"/>
    <p:sldId id="1349" r:id="rId5"/>
    <p:sldId id="1351" r:id="rId6"/>
    <p:sldId id="1352" r:id="rId7"/>
    <p:sldId id="1353" r:id="rId8"/>
    <p:sldId id="1354" r:id="rId9"/>
    <p:sldId id="1357" r:id="rId10"/>
    <p:sldId id="1361" r:id="rId11"/>
    <p:sldId id="1355" r:id="rId12"/>
    <p:sldId id="1362" r:id="rId13"/>
    <p:sldId id="1359" r:id="rId14"/>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4BA9A36-61BE-4748-BDFA-D4A1CB28C5BC}">
          <p14:sldIdLst>
            <p14:sldId id="1327"/>
            <p14:sldId id="1358"/>
            <p14:sldId id="1356"/>
            <p14:sldId id="1349"/>
            <p14:sldId id="1351"/>
            <p14:sldId id="1352"/>
            <p14:sldId id="1353"/>
            <p14:sldId id="1354"/>
            <p14:sldId id="1357"/>
            <p14:sldId id="1361"/>
            <p14:sldId id="1355"/>
            <p14:sldId id="1362"/>
            <p14:sldId id="13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DAA600"/>
    <a:srgbClr val="953735"/>
    <a:srgbClr val="A45C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3" autoAdjust="0"/>
    <p:restoredTop sz="99120" autoAdjust="0"/>
  </p:normalViewPr>
  <p:slideViewPr>
    <p:cSldViewPr>
      <p:cViewPr varScale="1">
        <p:scale>
          <a:sx n="96" d="100"/>
          <a:sy n="96" d="100"/>
        </p:scale>
        <p:origin x="1176" y="84"/>
      </p:cViewPr>
      <p:guideLst>
        <p:guide orient="horz" pos="2160"/>
        <p:guide pos="2880"/>
      </p:guideLst>
    </p:cSldViewPr>
  </p:slideViewPr>
  <p:outlineViewPr>
    <p:cViewPr>
      <p:scale>
        <a:sx n="33" d="100"/>
        <a:sy n="33" d="100"/>
      </p:scale>
      <p:origin x="0" y="738"/>
    </p:cViewPr>
  </p:outlineViewPr>
  <p:notesTextViewPr>
    <p:cViewPr>
      <p:scale>
        <a:sx n="100" d="100"/>
        <a:sy n="100" d="100"/>
      </p:scale>
      <p:origin x="0" y="0"/>
    </p:cViewPr>
  </p:notesTextViewPr>
  <p:sorterViewPr>
    <p:cViewPr>
      <p:scale>
        <a:sx n="52" d="100"/>
        <a:sy n="52" d="100"/>
      </p:scale>
      <p:origin x="0" y="0"/>
    </p:cViewPr>
  </p:sorterViewPr>
  <p:notesViewPr>
    <p:cSldViewPr>
      <p:cViewPr varScale="1">
        <p:scale>
          <a:sx n="51" d="100"/>
          <a:sy n="51" d="100"/>
        </p:scale>
        <p:origin x="-2820" y="-96"/>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330"/>
      <c:rAngAx val="0"/>
    </c:view3D>
    <c:floor>
      <c:thickness val="0"/>
    </c:floor>
    <c:sideWall>
      <c:thickness val="0"/>
    </c:sideWall>
    <c:backWall>
      <c:thickness val="0"/>
    </c:backWall>
    <c:plotArea>
      <c:layout>
        <c:manualLayout>
          <c:layoutTarget val="inner"/>
          <c:xMode val="edge"/>
          <c:yMode val="edge"/>
          <c:x val="9.7079945224092953E-2"/>
          <c:y val="0"/>
          <c:w val="0.6311123967643999"/>
          <c:h val="0.86772303077435864"/>
        </c:manualLayout>
      </c:layout>
      <c:pie3DChart>
        <c:varyColors val="1"/>
        <c:ser>
          <c:idx val="0"/>
          <c:order val="0"/>
          <c:tx>
            <c:strRef>
              <c:f>Sheet1!$B$1</c:f>
              <c:strCache>
                <c:ptCount val="1"/>
                <c:pt idx="0">
                  <c:v>Sales</c:v>
                </c:pt>
              </c:strCache>
            </c:strRef>
          </c:tx>
          <c:explosion val="25"/>
          <c:dPt>
            <c:idx val="0"/>
            <c:bubble3D val="0"/>
            <c:spPr>
              <a:solidFill>
                <a:srgbClr val="C00000"/>
              </a:solidFill>
            </c:spPr>
          </c:dPt>
          <c:dPt>
            <c:idx val="1"/>
            <c:bubble3D val="0"/>
            <c:spPr>
              <a:solidFill>
                <a:schemeClr val="bg1">
                  <a:lumMod val="50000"/>
                </a:schemeClr>
              </a:solidFill>
            </c:spPr>
          </c:dPt>
          <c:dPt>
            <c:idx val="2"/>
            <c:bubble3D val="0"/>
            <c:spPr>
              <a:solidFill>
                <a:schemeClr val="bg1">
                  <a:lumMod val="85000"/>
                </a:schemeClr>
              </a:solidFill>
            </c:spPr>
          </c:dPt>
          <c:dLbls>
            <c:dLbl>
              <c:idx val="0"/>
              <c:layout>
                <c:manualLayout>
                  <c:x val="2.4521772361520994E-2"/>
                  <c:y val="6.3407306595563472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1952824780790213E-2"/>
                  <c:y val="-0.29113027207425957"/>
                </c:manualLayout>
              </c:layout>
              <c:spPr/>
              <c:txPr>
                <a:bodyPr/>
                <a:lstStyle/>
                <a:p>
                  <a:pPr>
                    <a:defRPr sz="1000">
                      <a:solidFill>
                        <a:schemeClr val="tx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უარი პასუხზე/გამორჩენა</c:v>
                </c:pt>
              </c:strCache>
            </c:strRef>
          </c:cat>
          <c:val>
            <c:numRef>
              <c:f>Sheet1!$B$2:$B$4</c:f>
              <c:numCache>
                <c:formatCode>0%</c:formatCode>
                <c:ptCount val="3"/>
                <c:pt idx="0">
                  <c:v>0.62000000000000011</c:v>
                </c:pt>
                <c:pt idx="1">
                  <c:v>0.34800000000000009</c:v>
                </c:pt>
                <c:pt idx="2">
                  <c:v>2.9000000000000005E-2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7017605783316705"/>
          <c:y val="0.70710835370144054"/>
          <c:w val="0.80091744336638293"/>
          <c:h val="0.28136543856238194"/>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330"/>
      <c:rAngAx val="0"/>
    </c:view3D>
    <c:floor>
      <c:thickness val="0"/>
    </c:floor>
    <c:sideWall>
      <c:thickness val="0"/>
    </c:sideWall>
    <c:backWall>
      <c:thickness val="0"/>
    </c:backWall>
    <c:plotArea>
      <c:layout>
        <c:manualLayout>
          <c:layoutTarget val="inner"/>
          <c:xMode val="edge"/>
          <c:yMode val="edge"/>
          <c:x val="4.9969269744482021E-2"/>
          <c:y val="0"/>
          <c:w val="0.5863719321482207"/>
          <c:h val="0.80514037866760324"/>
        </c:manualLayout>
      </c:layout>
      <c:pie3DChart>
        <c:varyColors val="1"/>
        <c:ser>
          <c:idx val="0"/>
          <c:order val="0"/>
          <c:tx>
            <c:strRef>
              <c:f>Sheet1!$B$1</c:f>
              <c:strCache>
                <c:ptCount val="1"/>
                <c:pt idx="0">
                  <c:v>Sales</c:v>
                </c:pt>
              </c:strCache>
            </c:strRef>
          </c:tx>
          <c:explosion val="25"/>
          <c:dPt>
            <c:idx val="0"/>
            <c:bubble3D val="0"/>
            <c:spPr>
              <a:solidFill>
                <a:srgbClr val="C00000"/>
              </a:solidFill>
            </c:spPr>
          </c:dPt>
          <c:dPt>
            <c:idx val="1"/>
            <c:bubble3D val="0"/>
            <c:spPr>
              <a:solidFill>
                <a:schemeClr val="bg1">
                  <a:lumMod val="50000"/>
                </a:schemeClr>
              </a:solidFill>
            </c:spPr>
          </c:dPt>
          <c:dPt>
            <c:idx val="2"/>
            <c:bubble3D val="0"/>
            <c:spPr>
              <a:solidFill>
                <a:schemeClr val="bg1">
                  <a:lumMod val="85000"/>
                </a:schemeClr>
              </a:solidFill>
            </c:spPr>
          </c:dPt>
          <c:dLbls>
            <c:dLbl>
              <c:idx val="0"/>
              <c:layout>
                <c:manualLayout>
                  <c:x val="2.4521772361520994E-2"/>
                  <c:y val="6.3407306595563463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1952824780790213E-2"/>
                  <c:y val="-0.29113027207425957"/>
                </c:manualLayout>
              </c:layout>
              <c:spPr/>
              <c:txPr>
                <a:bodyPr/>
                <a:lstStyle/>
                <a:p>
                  <a:pPr>
                    <a:defRPr sz="1000">
                      <a:solidFill>
                        <a:schemeClr val="tx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კმაყოფილი</c:v>
                </c:pt>
                <c:pt idx="1">
                  <c:v>უკმაყოფილო</c:v>
                </c:pt>
                <c:pt idx="2">
                  <c:v>უარი პასუხზე/გამორჩენა</c:v>
                </c:pt>
              </c:strCache>
            </c:strRef>
          </c:cat>
          <c:val>
            <c:numRef>
              <c:f>Sheet1!$B$2:$B$4</c:f>
              <c:numCache>
                <c:formatCode>0%</c:formatCode>
                <c:ptCount val="3"/>
                <c:pt idx="0">
                  <c:v>0.92099999999999993</c:v>
                </c:pt>
                <c:pt idx="1">
                  <c:v>5.1000000000000004E-2</c:v>
                </c:pt>
                <c:pt idx="2">
                  <c:v>2.8999999999999998E-2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62099286448933511"/>
          <c:y val="8.1659385516304667E-2"/>
          <c:w val="0.37900713551066506"/>
          <c:h val="0.83668122896739072"/>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330"/>
      <c:rAngAx val="0"/>
    </c:view3D>
    <c:floor>
      <c:thickness val="0"/>
    </c:floor>
    <c:sideWall>
      <c:thickness val="0"/>
    </c:sideWall>
    <c:backWall>
      <c:thickness val="0"/>
    </c:backWall>
    <c:plotArea>
      <c:layout>
        <c:manualLayout>
          <c:layoutTarget val="inner"/>
          <c:xMode val="edge"/>
          <c:yMode val="edge"/>
          <c:x val="9.7079945224092953E-2"/>
          <c:y val="0"/>
          <c:w val="0.58040645464939"/>
          <c:h val="0.79945104665789835"/>
        </c:manualLayout>
      </c:layout>
      <c:pie3DChart>
        <c:varyColors val="1"/>
        <c:ser>
          <c:idx val="0"/>
          <c:order val="0"/>
          <c:tx>
            <c:strRef>
              <c:f>Sheet1!$B$1</c:f>
              <c:strCache>
                <c:ptCount val="1"/>
                <c:pt idx="0">
                  <c:v>Sales</c:v>
                </c:pt>
              </c:strCache>
            </c:strRef>
          </c:tx>
          <c:explosion val="25"/>
          <c:dPt>
            <c:idx val="0"/>
            <c:bubble3D val="0"/>
            <c:spPr>
              <a:solidFill>
                <a:srgbClr val="C00000"/>
              </a:solidFill>
            </c:spPr>
          </c:dPt>
          <c:dPt>
            <c:idx val="1"/>
            <c:bubble3D val="0"/>
            <c:spPr>
              <a:solidFill>
                <a:schemeClr val="bg1">
                  <a:lumMod val="50000"/>
                </a:schemeClr>
              </a:solidFill>
            </c:spPr>
          </c:dPt>
          <c:dPt>
            <c:idx val="2"/>
            <c:bubble3D val="0"/>
            <c:spPr>
              <a:solidFill>
                <a:schemeClr val="bg1">
                  <a:lumMod val="85000"/>
                </a:schemeClr>
              </a:solidFill>
            </c:spPr>
          </c:dPt>
          <c:dLbls>
            <c:dLbl>
              <c:idx val="0"/>
              <c:layout>
                <c:manualLayout>
                  <c:x val="2.4521772361520994E-2"/>
                  <c:y val="6.3407306595563463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1952824780790213E-2"/>
                  <c:y val="-0.29113027207425957"/>
                </c:manualLayout>
              </c:layout>
              <c:spPr/>
              <c:txPr>
                <a:bodyPr/>
                <a:lstStyle/>
                <a:p>
                  <a:pPr>
                    <a:defRPr sz="1000">
                      <a:solidFill>
                        <a:schemeClr val="tx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კმაყოფილი</c:v>
                </c:pt>
                <c:pt idx="1">
                  <c:v>უკმაყოფილო</c:v>
                </c:pt>
                <c:pt idx="2">
                  <c:v>უარი პასუხზე/გამორჩენა</c:v>
                </c:pt>
              </c:strCache>
            </c:strRef>
          </c:cat>
          <c:val>
            <c:numRef>
              <c:f>Sheet1!$B$2:$B$4</c:f>
              <c:numCache>
                <c:formatCode>0%</c:formatCode>
                <c:ptCount val="3"/>
                <c:pt idx="0">
                  <c:v>0.92700000000000005</c:v>
                </c:pt>
                <c:pt idx="1">
                  <c:v>4.3999999999999997E-2</c:v>
                </c:pt>
                <c:pt idx="2">
                  <c:v>3.0000000000000002E-2</c:v>
                </c:pt>
              </c:numCache>
            </c:numRef>
          </c:val>
        </c:ser>
        <c:dLbls>
          <c:showLegendKey val="0"/>
          <c:showVal val="0"/>
          <c:showCatName val="0"/>
          <c:showSerName val="0"/>
          <c:showPercent val="0"/>
          <c:showBubbleSize val="0"/>
          <c:showLeaderLines val="0"/>
        </c:dLbls>
      </c:pie3DChart>
    </c:plotArea>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bg1">
                <a:lumMod val="50000"/>
              </a:schemeClr>
            </a:solidFill>
            <a:ln>
              <a:noFill/>
            </a:ln>
            <a:effectLst/>
          </c:spPr>
          <c:invertIfNegative val="0"/>
          <c:dPt>
            <c:idx val="2"/>
            <c:invertIfNegative val="0"/>
            <c:bubble3D val="0"/>
            <c:spPr>
              <a:solidFill>
                <a:srgbClr val="C00000"/>
              </a:solidFill>
              <a:ln>
                <a:noFill/>
              </a:ln>
              <a:effectLst/>
            </c:spPr>
          </c:dPt>
          <c:dPt>
            <c:idx val="3"/>
            <c:invertIfNegative val="0"/>
            <c:bubble3D val="0"/>
            <c:spPr>
              <a:solidFill>
                <a:srgbClr val="C0000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არც ერთ შემთხვევაში არ ვურჩევდი</c:v>
                </c:pt>
                <c:pt idx="1">
                  <c:v>არ ვურჩევდი</c:v>
                </c:pt>
                <c:pt idx="2">
                  <c:v>ვურჩევდი</c:v>
                </c:pt>
                <c:pt idx="3">
                  <c:v>აუცილებლად ვურჩევდი</c:v>
                </c:pt>
                <c:pt idx="4">
                  <c:v>უარი პასუხზე/გამორჩენა</c:v>
                </c:pt>
              </c:strCache>
            </c:strRef>
          </c:cat>
          <c:val>
            <c:numRef>
              <c:f>Sheet1!$B$2:$B$6</c:f>
              <c:numCache>
                <c:formatCode>0%</c:formatCode>
                <c:ptCount val="5"/>
                <c:pt idx="0">
                  <c:v>1.7000000000000001E-2</c:v>
                </c:pt>
                <c:pt idx="1">
                  <c:v>2.700000000000001E-2</c:v>
                </c:pt>
                <c:pt idx="2">
                  <c:v>0.37700000000000006</c:v>
                </c:pt>
                <c:pt idx="3">
                  <c:v>0.53299999999999992</c:v>
                </c:pt>
                <c:pt idx="4">
                  <c:v>4.5999999999999999E-2</c:v>
                </c:pt>
              </c:numCache>
            </c:numRef>
          </c:val>
        </c:ser>
        <c:dLbls>
          <c:showLegendKey val="0"/>
          <c:showVal val="0"/>
          <c:showCatName val="0"/>
          <c:showSerName val="0"/>
          <c:showPercent val="0"/>
          <c:showBubbleSize val="0"/>
        </c:dLbls>
        <c:gapWidth val="219"/>
        <c:axId val="225946336"/>
        <c:axId val="225946728"/>
      </c:barChart>
      <c:catAx>
        <c:axId val="2259463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25946728"/>
        <c:crosses val="autoZero"/>
        <c:auto val="1"/>
        <c:lblAlgn val="ctr"/>
        <c:lblOffset val="100"/>
        <c:noMultiLvlLbl val="0"/>
      </c:catAx>
      <c:valAx>
        <c:axId val="225946728"/>
        <c:scaling>
          <c:orientation val="minMax"/>
        </c:scaling>
        <c:delete val="1"/>
        <c:axPos val="t"/>
        <c:numFmt formatCode="0%" sourceLinked="1"/>
        <c:majorTickMark val="none"/>
        <c:minorTickMark val="none"/>
        <c:tickLblPos val="nextTo"/>
        <c:crossAx val="2259463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098" cy="49670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414" y="0"/>
            <a:ext cx="2972098" cy="496706"/>
          </a:xfrm>
          <a:prstGeom prst="rect">
            <a:avLst/>
          </a:prstGeom>
        </p:spPr>
        <p:txBody>
          <a:bodyPr vert="horz" lIns="91440" tIns="45720" rIns="91440" bIns="45720" rtlCol="0"/>
          <a:lstStyle>
            <a:lvl1pPr algn="r">
              <a:defRPr sz="1200"/>
            </a:lvl1pPr>
          </a:lstStyle>
          <a:p>
            <a:fld id="{86B06637-4AB8-4F3A-8D5C-0C2AAA6C40BC}" type="datetimeFigureOut">
              <a:rPr lang="en-US" smtClean="0"/>
              <a:pPr/>
              <a:t>12/31/2014</a:t>
            </a:fld>
            <a:endParaRPr lang="en-US"/>
          </a:p>
        </p:txBody>
      </p:sp>
      <p:sp>
        <p:nvSpPr>
          <p:cNvPr id="4" name="Footer Placeholder 3"/>
          <p:cNvSpPr>
            <a:spLocks noGrp="1"/>
          </p:cNvSpPr>
          <p:nvPr>
            <p:ph type="ftr" sz="quarter" idx="2"/>
          </p:nvPr>
        </p:nvSpPr>
        <p:spPr>
          <a:xfrm>
            <a:off x="0" y="9448925"/>
            <a:ext cx="2972098" cy="49670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414" y="9448925"/>
            <a:ext cx="2972098" cy="496706"/>
          </a:xfrm>
          <a:prstGeom prst="rect">
            <a:avLst/>
          </a:prstGeom>
        </p:spPr>
        <p:txBody>
          <a:bodyPr vert="horz" lIns="91440" tIns="45720" rIns="91440" bIns="45720" rtlCol="0" anchor="b"/>
          <a:lstStyle>
            <a:lvl1pPr algn="r">
              <a:defRPr sz="1200"/>
            </a:lvl1pPr>
          </a:lstStyle>
          <a:p>
            <a:fld id="{D8B0710F-89BA-4D83-9E62-024393BD7C03}" type="slidenum">
              <a:rPr lang="en-US" smtClean="0"/>
              <a:pPr/>
              <a:t>‹#›</a:t>
            </a:fld>
            <a:endParaRPr lang="en-US"/>
          </a:p>
        </p:txBody>
      </p:sp>
    </p:spTree>
    <p:extLst>
      <p:ext uri="{BB962C8B-B14F-4D97-AF65-F5344CB8AC3E}">
        <p14:creationId xmlns:p14="http://schemas.microsoft.com/office/powerpoint/2010/main" val="3024129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364"/>
          </a:xfrm>
          <a:prstGeom prst="rect">
            <a:avLst/>
          </a:prstGeom>
        </p:spPr>
        <p:txBody>
          <a:bodyPr vert="horz" lIns="94973" tIns="47487" rIns="94973" bIns="47487" rtlCol="0"/>
          <a:lstStyle>
            <a:lvl1pPr algn="l">
              <a:defRPr sz="1200"/>
            </a:lvl1pPr>
          </a:lstStyle>
          <a:p>
            <a:endParaRPr lang="ru-RU"/>
          </a:p>
        </p:txBody>
      </p:sp>
      <p:sp>
        <p:nvSpPr>
          <p:cNvPr id="3" name="Date Placeholder 2"/>
          <p:cNvSpPr>
            <a:spLocks noGrp="1"/>
          </p:cNvSpPr>
          <p:nvPr>
            <p:ph type="dt" idx="1"/>
          </p:nvPr>
        </p:nvSpPr>
        <p:spPr>
          <a:xfrm>
            <a:off x="3884615" y="2"/>
            <a:ext cx="2971800" cy="497364"/>
          </a:xfrm>
          <a:prstGeom prst="rect">
            <a:avLst/>
          </a:prstGeom>
        </p:spPr>
        <p:txBody>
          <a:bodyPr vert="horz" lIns="94973" tIns="47487" rIns="94973" bIns="47487" rtlCol="0"/>
          <a:lstStyle>
            <a:lvl1pPr algn="r">
              <a:defRPr sz="1200"/>
            </a:lvl1pPr>
          </a:lstStyle>
          <a:p>
            <a:fld id="{B1DE531F-8C6B-4687-8994-78D9F49E422C}" type="datetimeFigureOut">
              <a:rPr lang="en-US" smtClean="0"/>
              <a:pPr/>
              <a:t>12/31/2014</a:t>
            </a:fld>
            <a:endParaRPr lang="ru-RU"/>
          </a:p>
        </p:txBody>
      </p:sp>
      <p:sp>
        <p:nvSpPr>
          <p:cNvPr id="4" name="Slide Image Placeholder 3"/>
          <p:cNvSpPr>
            <a:spLocks noGrp="1" noRot="1" noChangeAspect="1"/>
          </p:cNvSpPr>
          <p:nvPr>
            <p:ph type="sldImg" idx="2"/>
          </p:nvPr>
        </p:nvSpPr>
        <p:spPr>
          <a:xfrm>
            <a:off x="942975" y="746125"/>
            <a:ext cx="4973638" cy="3730625"/>
          </a:xfrm>
          <a:prstGeom prst="rect">
            <a:avLst/>
          </a:prstGeom>
          <a:noFill/>
          <a:ln w="12700">
            <a:solidFill>
              <a:prstClr val="black"/>
            </a:solidFill>
          </a:ln>
        </p:spPr>
        <p:txBody>
          <a:bodyPr vert="horz" lIns="94973" tIns="47487" rIns="94973" bIns="47487" rtlCol="0" anchor="ctr"/>
          <a:lstStyle/>
          <a:p>
            <a:endParaRPr lang="ru-RU"/>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4973" tIns="47487" rIns="94973" bIns="474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448186"/>
            <a:ext cx="2971800" cy="497364"/>
          </a:xfrm>
          <a:prstGeom prst="rect">
            <a:avLst/>
          </a:prstGeom>
        </p:spPr>
        <p:txBody>
          <a:bodyPr vert="horz" lIns="94973" tIns="47487" rIns="94973" bIns="47487" rtlCol="0" anchor="b"/>
          <a:lstStyle>
            <a:lvl1pPr algn="l">
              <a:defRPr sz="1200"/>
            </a:lvl1pPr>
          </a:lstStyle>
          <a:p>
            <a:endParaRPr lang="ru-RU"/>
          </a:p>
        </p:txBody>
      </p:sp>
      <p:sp>
        <p:nvSpPr>
          <p:cNvPr id="7" name="Slide Number Placeholder 6"/>
          <p:cNvSpPr>
            <a:spLocks noGrp="1"/>
          </p:cNvSpPr>
          <p:nvPr>
            <p:ph type="sldNum" sz="quarter" idx="5"/>
          </p:nvPr>
        </p:nvSpPr>
        <p:spPr>
          <a:xfrm>
            <a:off x="3884615" y="9448186"/>
            <a:ext cx="2971800" cy="497364"/>
          </a:xfrm>
          <a:prstGeom prst="rect">
            <a:avLst/>
          </a:prstGeom>
        </p:spPr>
        <p:txBody>
          <a:bodyPr vert="horz" lIns="94973" tIns="47487" rIns="94973" bIns="47487" rtlCol="0" anchor="b"/>
          <a:lstStyle>
            <a:lvl1pPr algn="r">
              <a:defRPr sz="1200"/>
            </a:lvl1pPr>
          </a:lstStyle>
          <a:p>
            <a:fld id="{A47D5176-A38D-4DBB-9421-1AD64BDEF036}" type="slidenum">
              <a:rPr lang="ru-RU" smtClean="0"/>
              <a:pPr/>
              <a:t>‹#›</a:t>
            </a:fld>
            <a:endParaRPr lang="ru-RU"/>
          </a:p>
        </p:txBody>
      </p:sp>
    </p:spTree>
    <p:extLst>
      <p:ext uri="{BB962C8B-B14F-4D97-AF65-F5344CB8AC3E}">
        <p14:creationId xmlns:p14="http://schemas.microsoft.com/office/powerpoint/2010/main" val="401263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Main Page with Grids">
    <p:bg>
      <p:bgRef idx="1001">
        <a:schemeClr val="bg1"/>
      </p:bgRef>
    </p:bg>
    <p:spTree>
      <p:nvGrpSpPr>
        <p:cNvPr id="1" name=""/>
        <p:cNvGrpSpPr/>
        <p:nvPr/>
      </p:nvGrpSpPr>
      <p:grpSpPr>
        <a:xfrm>
          <a:off x="0" y="0"/>
          <a:ext cx="0" cy="0"/>
          <a:chOff x="0" y="0"/>
          <a:chExt cx="0" cy="0"/>
        </a:xfrm>
      </p:grpSpPr>
      <p:sp>
        <p:nvSpPr>
          <p:cNvPr id="10" name="Text Placeholder 2"/>
          <p:cNvSpPr>
            <a:spLocks noGrp="1"/>
          </p:cNvSpPr>
          <p:nvPr>
            <p:ph type="body" idx="1" hasCustomPrompt="1"/>
          </p:nvPr>
        </p:nvSpPr>
        <p:spPr>
          <a:xfrm>
            <a:off x="1981200" y="2209800"/>
            <a:ext cx="5181600" cy="1066800"/>
          </a:xfrm>
        </p:spPr>
        <p:txBody>
          <a:bodyPr anchor="ctr" anchorCtr="0"/>
          <a:lstStyle>
            <a:lvl1pPr marL="0" indent="0" algn="ctr">
              <a:buNone/>
              <a:defRPr sz="2000">
                <a:solidFill>
                  <a:schemeClr val="tx1"/>
                </a:solidFill>
                <a:latin typeface="Sylfaen"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a-GE" dirty="0" smtClean="0"/>
              <a:t>ანგარიშის სათაური</a:t>
            </a:r>
            <a:endParaRPr lang="en-US" dirty="0" smtClean="0"/>
          </a:p>
        </p:txBody>
      </p:sp>
      <p:sp>
        <p:nvSpPr>
          <p:cNvPr id="12" name="Text Placeholder 11"/>
          <p:cNvSpPr>
            <a:spLocks noGrp="1"/>
          </p:cNvSpPr>
          <p:nvPr>
            <p:ph type="body" sz="quarter" idx="10" hasCustomPrompt="1"/>
          </p:nvPr>
        </p:nvSpPr>
        <p:spPr>
          <a:xfrm>
            <a:off x="4575048" y="3657600"/>
            <a:ext cx="2819400" cy="1066800"/>
          </a:xfrm>
        </p:spPr>
        <p:txBody>
          <a:bodyPr>
            <a:normAutofit/>
          </a:bodyPr>
          <a:lstStyle>
            <a:lvl1pPr marL="0" indent="0">
              <a:buNone/>
              <a:defRPr sz="1200" baseline="0">
                <a:latin typeface="Sylfaen" pitchFamily="18" charset="0"/>
              </a:defRPr>
            </a:lvl1pPr>
            <a:lvl5pPr>
              <a:buNone/>
              <a:defRPr/>
            </a:lvl5pPr>
          </a:lstStyle>
          <a:p>
            <a:pPr lvl="0"/>
            <a:r>
              <a:rPr lang="ka-GE" dirty="0" smtClean="0"/>
              <a:t>რაოდენობრივი კვლევის ანგარიში</a:t>
            </a:r>
          </a:p>
          <a:p>
            <a:pPr lvl="0"/>
            <a:r>
              <a:rPr lang="ka-GE" dirty="0" smtClean="0"/>
              <a:t>ვერსია: 1.0</a:t>
            </a:r>
          </a:p>
          <a:p>
            <a:pPr lvl="0"/>
            <a:endParaRPr lang="ka-GE" dirty="0" smtClean="0"/>
          </a:p>
          <a:p>
            <a:pPr lvl="0"/>
            <a:r>
              <a:rPr lang="ka-GE" dirty="0" smtClean="0"/>
              <a:t>მომზადებულია ვისთვის</a:t>
            </a:r>
            <a:endParaRPr lang="en-US" dirty="0"/>
          </a:p>
        </p:txBody>
      </p:sp>
      <p:sp>
        <p:nvSpPr>
          <p:cNvPr id="14" name="Text Placeholder 13"/>
          <p:cNvSpPr>
            <a:spLocks noGrp="1"/>
          </p:cNvSpPr>
          <p:nvPr>
            <p:ph type="body" sz="quarter" idx="11" hasCustomPrompt="1"/>
          </p:nvPr>
        </p:nvSpPr>
        <p:spPr>
          <a:xfrm>
            <a:off x="4562856" y="4953000"/>
            <a:ext cx="2828544" cy="381000"/>
          </a:xfrm>
        </p:spPr>
        <p:txBody>
          <a:bodyPr>
            <a:noAutofit/>
          </a:bodyPr>
          <a:lstStyle>
            <a:lvl1pPr>
              <a:buNone/>
              <a:defRPr sz="900">
                <a:latin typeface="Sylfaen" pitchFamily="18" charset="0"/>
              </a:defRPr>
            </a:lvl1pPr>
          </a:lstStyle>
          <a:p>
            <a:pPr lvl="0"/>
            <a:r>
              <a:rPr lang="ka-GE" dirty="0" smtClean="0"/>
              <a:t>მარტი, 2009</a:t>
            </a:r>
          </a:p>
          <a:p>
            <a:pPr lvl="0"/>
            <a:r>
              <a:rPr lang="ka-GE" dirty="0" smtClean="0"/>
              <a:t>თბილისი, საქართველო</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evider with Grid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953768" y="3169920"/>
            <a:ext cx="4828032" cy="496824"/>
          </a:xfrm>
        </p:spPr>
        <p:txBody>
          <a:bodyPr vert="horz" lIns="91440" tIns="45720" rIns="91440" bIns="45720" rtlCol="0">
            <a:noAutofit/>
          </a:bodyPr>
          <a:lstStyle>
            <a:lvl1pPr algn="l">
              <a:buNone/>
              <a:defRPr lang="en-US" sz="2000" b="1" kern="1200" baseline="0" dirty="0" smtClean="0">
                <a:solidFill>
                  <a:schemeClr val="tx1"/>
                </a:solidFill>
                <a:latin typeface="Sylfaen" pitchFamily="18" charset="0"/>
                <a:ea typeface="+mn-ea"/>
                <a:cs typeface="+mn-cs"/>
              </a:defRPr>
            </a:lvl1pPr>
            <a:lvl2pPr marL="0" indent="0" algn="l">
              <a:buFont typeface="Arial" pitchFamily="34" charset="0"/>
              <a:buNone/>
              <a:defRPr sz="2000">
                <a:latin typeface="BPG Glaho Mix" pitchFamily="34" charset="0"/>
              </a:defRPr>
            </a:lvl2pPr>
            <a:lvl3pPr>
              <a:defRPr sz="1200">
                <a:latin typeface="BPG Glaho Mix" pitchFamily="34" charset="0"/>
              </a:defRPr>
            </a:lvl3pPr>
            <a:lvl4pPr>
              <a:defRPr sz="1100">
                <a:latin typeface="BPG Glaho Mix" pitchFamily="34" charset="0"/>
              </a:defRPr>
            </a:lvl4pPr>
            <a:lvl5pPr>
              <a:defRPr sz="1100">
                <a:latin typeface="BPG Glaho Mix" pitchFamily="34" charset="0"/>
              </a:defRPr>
            </a:lvl5pPr>
          </a:lstStyle>
          <a:p>
            <a:pPr marL="342900" lvl="0" indent="-342900" algn="l" defTabSz="914400" rtl="0" eaLnBrk="1" latinLnBrk="0" hangingPunct="1">
              <a:spcBef>
                <a:spcPct val="20000"/>
              </a:spcBef>
              <a:buFont typeface="Arial" pitchFamily="34" charset="0"/>
              <a:buNone/>
            </a:pPr>
            <a:r>
              <a:rPr lang="ka-GE" dirty="0" smtClean="0"/>
              <a:t>დანართი</a:t>
            </a:r>
            <a:endParaRPr lang="en-US"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Page #1 with Grid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1480" y="228600"/>
            <a:ext cx="6781800" cy="411162"/>
          </a:xfrm>
        </p:spPr>
        <p:txBody>
          <a:bodyPr>
            <a:normAutofit/>
          </a:bodyPr>
          <a:lstStyle>
            <a:lvl1pPr algn="l">
              <a:defRPr sz="1800" b="1">
                <a:latin typeface="Sylfaen" pitchFamily="18" charset="0"/>
              </a:defRPr>
            </a:lvl1pPr>
          </a:lstStyle>
          <a:p>
            <a:r>
              <a:rPr lang="ka-GE" dirty="0" smtClean="0"/>
              <a:t>გვერდის სათაური</a:t>
            </a:r>
            <a:endParaRPr lang="en-US" dirty="0"/>
          </a:p>
        </p:txBody>
      </p:sp>
      <p:sp>
        <p:nvSpPr>
          <p:cNvPr id="3" name="Content Placeholder 2"/>
          <p:cNvSpPr>
            <a:spLocks noGrp="1"/>
          </p:cNvSpPr>
          <p:nvPr>
            <p:ph sz="half" idx="1" hasCustomPrompt="1"/>
          </p:nvPr>
        </p:nvSpPr>
        <p:spPr>
          <a:xfrm>
            <a:off x="390144" y="1295400"/>
            <a:ext cx="4038600" cy="5029200"/>
          </a:xfrm>
        </p:spPr>
        <p:txBody>
          <a:bodyPr>
            <a:normAutofit/>
          </a:bodyPr>
          <a:lstStyle>
            <a:lvl1pPr>
              <a:buNone/>
              <a:defRPr sz="1200" b="1">
                <a:latin typeface="Sylfaen" pitchFamily="18" charset="0"/>
              </a:defRPr>
            </a:lvl1pPr>
            <a:lvl2pPr>
              <a:buNone/>
              <a:defRPr sz="1000" baseline="0">
                <a:latin typeface="Sylfaen" pitchFamily="18" charset="0"/>
              </a:defRPr>
            </a:lvl2pPr>
            <a:lvl3pPr>
              <a:buNone/>
              <a:defRPr sz="900">
                <a:latin typeface="Sylfaen" pitchFamily="18" charset="0"/>
              </a:defRPr>
            </a:lvl3pPr>
            <a:lvl4pPr>
              <a:buNone/>
              <a:defRPr sz="1000">
                <a:latin typeface="BPG Glaho Mix" pitchFamily="34" charset="0"/>
              </a:defRPr>
            </a:lvl4pPr>
            <a:lvl5pPr>
              <a:buNone/>
              <a:defRPr sz="1000">
                <a:latin typeface="BPG Glaho Mix" pitchFamily="34" charset="0"/>
              </a:defRPr>
            </a:lvl5pPr>
            <a:lvl6pPr>
              <a:defRPr sz="1800"/>
            </a:lvl6pPr>
            <a:lvl7pPr>
              <a:defRPr sz="1800"/>
            </a:lvl7pPr>
            <a:lvl8pPr>
              <a:defRPr sz="1800"/>
            </a:lvl8pPr>
            <a:lvl9pPr>
              <a:defRPr sz="1800"/>
            </a:lvl9pPr>
          </a:lstStyle>
          <a:p>
            <a:pPr lvl="0"/>
            <a:r>
              <a:rPr lang="ka-GE" dirty="0" smtClean="0"/>
              <a:t>პირველი დონე</a:t>
            </a:r>
            <a:endParaRPr lang="en-US" dirty="0" smtClean="0"/>
          </a:p>
          <a:p>
            <a:pPr lvl="1"/>
            <a:r>
              <a:rPr lang="ka-GE" dirty="0" smtClean="0"/>
              <a:t>მეორე დონე</a:t>
            </a:r>
            <a:endParaRPr lang="en-US" dirty="0" smtClean="0"/>
          </a:p>
          <a:p>
            <a:pPr lvl="2"/>
            <a:r>
              <a:rPr lang="ka-GE" dirty="0" smtClean="0"/>
              <a:t>მესამე დონე</a:t>
            </a:r>
            <a:endParaRPr lang="en-US" dirty="0" smtClean="0"/>
          </a:p>
        </p:txBody>
      </p:sp>
      <p:sp>
        <p:nvSpPr>
          <p:cNvPr id="4" name="Content Placeholder 3"/>
          <p:cNvSpPr>
            <a:spLocks noGrp="1"/>
          </p:cNvSpPr>
          <p:nvPr>
            <p:ph sz="half" idx="2" hasCustomPrompt="1"/>
          </p:nvPr>
        </p:nvSpPr>
        <p:spPr>
          <a:xfrm>
            <a:off x="4581144" y="1295400"/>
            <a:ext cx="4038600" cy="5029200"/>
          </a:xfrm>
        </p:spPr>
        <p:txBody>
          <a:bodyPr>
            <a:normAutofit/>
          </a:bodyPr>
          <a:lstStyle>
            <a:lvl1pPr>
              <a:buNone/>
              <a:defRPr sz="1200" b="1">
                <a:latin typeface="Sylfaen" pitchFamily="18" charset="0"/>
              </a:defRPr>
            </a:lvl1pPr>
            <a:lvl2pPr>
              <a:buNone/>
              <a:defRPr sz="1000">
                <a:latin typeface="Sylfaen" pitchFamily="18" charset="0"/>
              </a:defRPr>
            </a:lvl2pPr>
            <a:lvl3pPr>
              <a:buNone/>
              <a:defRPr sz="900">
                <a:latin typeface="Sylfaen" pitchFamily="18" charset="0"/>
              </a:defRPr>
            </a:lvl3pPr>
            <a:lvl4pPr>
              <a:buNone/>
              <a:defRPr sz="1000">
                <a:latin typeface="BPG Glaho Mix" pitchFamily="34" charset="0"/>
              </a:defRPr>
            </a:lvl4pPr>
            <a:lvl5pPr>
              <a:buNone/>
              <a:defRPr sz="1000">
                <a:latin typeface="BPG Glaho Mix" pitchFamily="34" charset="0"/>
              </a:defRPr>
            </a:lvl5pPr>
            <a:lvl6pPr>
              <a:defRPr sz="1800"/>
            </a:lvl6pPr>
            <a:lvl7pPr>
              <a:defRPr sz="1800"/>
            </a:lvl7pPr>
            <a:lvl8pPr>
              <a:defRPr sz="1800"/>
            </a:lvl8pPr>
            <a:lvl9pPr>
              <a:defRPr sz="1800"/>
            </a:lvl9pPr>
          </a:lstStyle>
          <a:p>
            <a:pPr lvl="0"/>
            <a:r>
              <a:rPr lang="ka-GE" dirty="0" smtClean="0"/>
              <a:t>პირველი დონე</a:t>
            </a:r>
            <a:endParaRPr lang="en-US" dirty="0" smtClean="0"/>
          </a:p>
          <a:p>
            <a:pPr lvl="1"/>
            <a:r>
              <a:rPr lang="ka-GE" dirty="0" smtClean="0"/>
              <a:t>მეორე დონე</a:t>
            </a:r>
            <a:endParaRPr lang="en-US" dirty="0" smtClean="0"/>
          </a:p>
          <a:p>
            <a:pPr lvl="2"/>
            <a:r>
              <a:rPr lang="ka-GE" dirty="0" smtClean="0"/>
              <a:t>მესამე დონე</a:t>
            </a:r>
            <a:endParaRPr lang="en-US" dirty="0" smtClean="0"/>
          </a:p>
        </p:txBody>
      </p:sp>
      <p:cxnSp>
        <p:nvCxnSpPr>
          <p:cNvPr id="17" name="Straight Connector 16"/>
          <p:cNvCxnSpPr/>
          <p:nvPr/>
        </p:nvCxnSpPr>
        <p:spPr>
          <a:xfrm>
            <a:off x="470647" y="6477000"/>
            <a:ext cx="8153400" cy="158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84094" y="685800"/>
            <a:ext cx="8126506" cy="158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 name="Rectangle 4"/>
          <p:cNvSpPr>
            <a:spLocks noGrp="1" noChangeArrowheads="1"/>
          </p:cNvSpPr>
          <p:nvPr userDrawn="1"/>
        </p:nvSpPr>
        <p:spPr bwMode="auto">
          <a:xfrm>
            <a:off x="7240616" y="6441792"/>
            <a:ext cx="1403350" cy="385738"/>
          </a:xfrm>
          <a:prstGeom prst="rect">
            <a:avLst/>
          </a:prstGeom>
          <a:noFill/>
          <a:ln w="9525">
            <a:noFill/>
            <a:miter lim="800000"/>
            <a:headEnd/>
            <a:tailEnd/>
          </a:ln>
          <a:effectLst/>
        </p:spPr>
        <p:txBody>
          <a:bodyPr anchor="ctr"/>
          <a:lstStyle/>
          <a:p>
            <a:pPr algn="r"/>
            <a:fld id="{FD0A4ABB-A3B6-48FE-AB51-636806569577}" type="slidenum">
              <a:rPr lang="en-US" sz="1000" smtClean="0">
                <a:solidFill>
                  <a:srgbClr val="262626"/>
                </a:solidFill>
                <a:latin typeface="Sylfaen" pitchFamily="18" charset="0"/>
              </a:rPr>
              <a:pPr algn="r"/>
              <a:t>‹#›</a:t>
            </a:fld>
            <a:r>
              <a:rPr lang="ka-GE" sz="1000" dirty="0" smtClean="0">
                <a:solidFill>
                  <a:srgbClr val="262626"/>
                </a:solidFill>
                <a:latin typeface="Sylfaen" pitchFamily="18" charset="0"/>
              </a:rPr>
              <a:t>/13</a:t>
            </a:r>
            <a:endParaRPr lang="en-US" sz="1000" b="0" dirty="0">
              <a:solidFill>
                <a:srgbClr val="262626"/>
              </a:solidFill>
            </a:endParaRPr>
          </a:p>
        </p:txBody>
      </p:sp>
      <p:sp>
        <p:nvSpPr>
          <p:cNvPr id="12" name="Footer Placeholder 4"/>
          <p:cNvSpPr txBox="1">
            <a:spLocks/>
          </p:cNvSpPr>
          <p:nvPr userDrawn="1"/>
        </p:nvSpPr>
        <p:spPr>
          <a:xfrm>
            <a:off x="390680" y="6467475"/>
            <a:ext cx="5346700" cy="365125"/>
          </a:xfrm>
          <a:prstGeom prst="rect">
            <a:avLst/>
          </a:prstGeom>
        </p:spPr>
        <p:txBody>
          <a:bodyPr anchor="ctr"/>
          <a:lstStyle/>
          <a:p>
            <a:r>
              <a:rPr lang="ka-GE" sz="1000" dirty="0" smtClean="0">
                <a:solidFill>
                  <a:schemeClr val="tx1"/>
                </a:solidFill>
                <a:latin typeface="Sylfaen" pitchFamily="18" charset="0"/>
              </a:rPr>
              <a:t>სტუდენტების კმაყოფილების კვლევა,  დეკემბერი</a:t>
            </a:r>
            <a:r>
              <a:rPr lang="ka-GE" sz="1000" baseline="0" dirty="0" smtClean="0">
                <a:solidFill>
                  <a:schemeClr val="tx1"/>
                </a:solidFill>
                <a:latin typeface="Sylfaen" pitchFamily="18" charset="0"/>
              </a:rPr>
              <a:t> </a:t>
            </a:r>
            <a:r>
              <a:rPr lang="ka-GE" sz="1000" dirty="0" smtClean="0">
                <a:solidFill>
                  <a:schemeClr val="tx1"/>
                </a:solidFill>
                <a:latin typeface="Sylfaen" pitchFamily="18" charset="0"/>
              </a:rPr>
              <a:t>2014</a:t>
            </a:r>
            <a:endParaRPr lang="ka-GE" sz="1000" dirty="0">
              <a:solidFill>
                <a:schemeClr val="tx1"/>
              </a:solidFill>
              <a:latin typeface="Sylfaen" pitchFamily="18"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Content with Grids">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A339FD93-0E3D-4D39-8122-C480FA8B36AB}" type="datetimeFigureOut">
              <a:rPr lang="en-US" smtClean="0"/>
              <a:pPr/>
              <a:t>12/31/2014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65B4D36-0DF3-407B-8DB9-0BD02390802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4"/>
          <p:cNvGrpSpPr>
            <a:grpSpLocks/>
          </p:cNvGrpSpPr>
          <p:nvPr userDrawn="1"/>
        </p:nvGrpSpPr>
        <p:grpSpPr bwMode="auto">
          <a:xfrm>
            <a:off x="0" y="6172200"/>
            <a:ext cx="9214338" cy="228600"/>
            <a:chOff x="0" y="2819400"/>
            <a:chExt cx="9982200" cy="457200"/>
          </a:xfrm>
        </p:grpSpPr>
        <p:sp>
          <p:nvSpPr>
            <p:cNvPr id="6" name="Rectangle 5"/>
            <p:cNvSpPr>
              <a:spLocks noChangeArrowheads="1"/>
            </p:cNvSpPr>
            <p:nvPr userDrawn="1"/>
          </p:nvSpPr>
          <p:spPr bwMode="auto">
            <a:xfrm>
              <a:off x="8839200" y="2819400"/>
              <a:ext cx="1143000" cy="457200"/>
            </a:xfrm>
            <a:prstGeom prst="rect">
              <a:avLst/>
            </a:prstGeom>
            <a:solidFill>
              <a:schemeClr val="tx2">
                <a:lumMod val="75000"/>
              </a:schemeClr>
            </a:solidFill>
            <a:ln w="9525">
              <a:noFill/>
              <a:miter lim="800000"/>
              <a:headEnd/>
              <a:tailEnd/>
            </a:ln>
            <a:effectLst/>
          </p:spPr>
          <p:txBody>
            <a:bodyPr wrap="none" anchor="ctr"/>
            <a:lstStyle/>
            <a:p>
              <a:endParaRPr lang="en-US">
                <a:latin typeface="Calibri" charset="0"/>
              </a:endParaRPr>
            </a:p>
          </p:txBody>
        </p:sp>
        <p:sp>
          <p:nvSpPr>
            <p:cNvPr id="7" name="Rectangle 6"/>
            <p:cNvSpPr>
              <a:spLocks noChangeArrowheads="1"/>
            </p:cNvSpPr>
            <p:nvPr userDrawn="1"/>
          </p:nvSpPr>
          <p:spPr bwMode="auto">
            <a:xfrm>
              <a:off x="6705600" y="2819400"/>
              <a:ext cx="1143000" cy="457200"/>
            </a:xfrm>
            <a:prstGeom prst="rect">
              <a:avLst/>
            </a:prstGeom>
            <a:solidFill>
              <a:srgbClr val="008CB5"/>
            </a:solidFill>
            <a:ln w="9525">
              <a:noFill/>
              <a:miter lim="800000"/>
              <a:headEnd/>
              <a:tailEnd/>
            </a:ln>
            <a:effectLst/>
          </p:spPr>
          <p:txBody>
            <a:bodyPr wrap="none" anchor="ctr"/>
            <a:lstStyle/>
            <a:p>
              <a:endParaRPr lang="en-US">
                <a:latin typeface="Calibri" charset="0"/>
              </a:endParaRPr>
            </a:p>
          </p:txBody>
        </p:sp>
        <p:sp>
          <p:nvSpPr>
            <p:cNvPr id="8" name="Rectangle 7"/>
            <p:cNvSpPr>
              <a:spLocks noChangeArrowheads="1"/>
            </p:cNvSpPr>
            <p:nvPr userDrawn="1"/>
          </p:nvSpPr>
          <p:spPr bwMode="auto">
            <a:xfrm>
              <a:off x="7772400" y="2819400"/>
              <a:ext cx="1143000" cy="457200"/>
            </a:xfrm>
            <a:prstGeom prst="rect">
              <a:avLst/>
            </a:prstGeom>
            <a:solidFill>
              <a:srgbClr val="3063A4"/>
            </a:solidFill>
            <a:ln w="9525">
              <a:noFill/>
              <a:miter lim="800000"/>
              <a:headEnd/>
              <a:tailEnd/>
            </a:ln>
            <a:effectLst/>
          </p:spPr>
          <p:txBody>
            <a:bodyPr wrap="none" anchor="ctr"/>
            <a:lstStyle/>
            <a:p>
              <a:endParaRPr lang="en-US">
                <a:latin typeface="Calibri" charset="0"/>
              </a:endParaRPr>
            </a:p>
          </p:txBody>
        </p:sp>
        <p:sp>
          <p:nvSpPr>
            <p:cNvPr id="9" name="Rectangle 8"/>
            <p:cNvSpPr>
              <a:spLocks noChangeArrowheads="1"/>
            </p:cNvSpPr>
            <p:nvPr userDrawn="1"/>
          </p:nvSpPr>
          <p:spPr bwMode="auto">
            <a:xfrm>
              <a:off x="5638800" y="2819400"/>
              <a:ext cx="1143000" cy="457200"/>
            </a:xfrm>
            <a:prstGeom prst="rect">
              <a:avLst/>
            </a:prstGeom>
            <a:solidFill>
              <a:srgbClr val="49A4D3"/>
            </a:solidFill>
            <a:ln w="9525">
              <a:noFill/>
              <a:miter lim="800000"/>
              <a:headEnd/>
              <a:tailEnd/>
            </a:ln>
            <a:effectLst/>
          </p:spPr>
          <p:txBody>
            <a:bodyPr wrap="none" anchor="ctr"/>
            <a:lstStyle/>
            <a:p>
              <a:endParaRPr lang="en-US">
                <a:latin typeface="Calibri" charset="0"/>
              </a:endParaRPr>
            </a:p>
          </p:txBody>
        </p:sp>
        <p:sp>
          <p:nvSpPr>
            <p:cNvPr id="10" name="Rectangle 9"/>
            <p:cNvSpPr>
              <a:spLocks noChangeArrowheads="1"/>
            </p:cNvSpPr>
            <p:nvPr userDrawn="1"/>
          </p:nvSpPr>
          <p:spPr bwMode="auto">
            <a:xfrm>
              <a:off x="4572000" y="2819400"/>
              <a:ext cx="1143000" cy="457200"/>
            </a:xfrm>
            <a:prstGeom prst="rect">
              <a:avLst/>
            </a:prstGeom>
            <a:solidFill>
              <a:srgbClr val="96D0DD"/>
            </a:solidFill>
            <a:ln w="9525">
              <a:noFill/>
              <a:miter lim="800000"/>
              <a:headEnd/>
              <a:tailEnd/>
            </a:ln>
            <a:effectLst/>
          </p:spPr>
          <p:txBody>
            <a:bodyPr wrap="none" anchor="ctr"/>
            <a:lstStyle/>
            <a:p>
              <a:endParaRPr lang="en-US">
                <a:latin typeface="Calibri" charset="0"/>
              </a:endParaRPr>
            </a:p>
          </p:txBody>
        </p:sp>
        <p:sp>
          <p:nvSpPr>
            <p:cNvPr id="11" name="Rectangle 8"/>
            <p:cNvSpPr>
              <a:spLocks noChangeArrowheads="1"/>
            </p:cNvSpPr>
            <p:nvPr userDrawn="1"/>
          </p:nvSpPr>
          <p:spPr bwMode="auto">
            <a:xfrm>
              <a:off x="0" y="2819400"/>
              <a:ext cx="1143000" cy="457200"/>
            </a:xfrm>
            <a:prstGeom prst="rect">
              <a:avLst/>
            </a:prstGeom>
            <a:solidFill>
              <a:srgbClr val="005C34"/>
            </a:solidFill>
            <a:ln w="9525">
              <a:noFill/>
              <a:miter lim="800000"/>
              <a:headEnd/>
              <a:tailEnd/>
            </a:ln>
            <a:effectLst/>
          </p:spPr>
          <p:txBody>
            <a:bodyPr wrap="none" anchor="ctr"/>
            <a:lstStyle/>
            <a:p>
              <a:endParaRPr lang="en-US">
                <a:latin typeface="Calibri" charset="0"/>
              </a:endParaRPr>
            </a:p>
          </p:txBody>
        </p:sp>
        <p:sp>
          <p:nvSpPr>
            <p:cNvPr id="12" name="Rectangle 11"/>
            <p:cNvSpPr>
              <a:spLocks noChangeArrowheads="1"/>
            </p:cNvSpPr>
            <p:nvPr userDrawn="1"/>
          </p:nvSpPr>
          <p:spPr bwMode="auto">
            <a:xfrm>
              <a:off x="1143000" y="2819400"/>
              <a:ext cx="1143000" cy="457200"/>
            </a:xfrm>
            <a:prstGeom prst="rect">
              <a:avLst/>
            </a:prstGeom>
            <a:solidFill>
              <a:srgbClr val="009791"/>
            </a:solidFill>
            <a:ln w="9525">
              <a:noFill/>
              <a:miter lim="800000"/>
              <a:headEnd/>
              <a:tailEnd/>
            </a:ln>
            <a:effectLst/>
          </p:spPr>
          <p:txBody>
            <a:bodyPr wrap="none" anchor="ctr"/>
            <a:lstStyle/>
            <a:p>
              <a:endParaRPr lang="en-US">
                <a:latin typeface="Calibri" charset="0"/>
              </a:endParaRPr>
            </a:p>
          </p:txBody>
        </p:sp>
        <p:sp>
          <p:nvSpPr>
            <p:cNvPr id="13" name="Rectangle 8"/>
            <p:cNvSpPr>
              <a:spLocks noChangeArrowheads="1"/>
            </p:cNvSpPr>
            <p:nvPr userDrawn="1"/>
          </p:nvSpPr>
          <p:spPr bwMode="auto">
            <a:xfrm>
              <a:off x="2286000" y="2819400"/>
              <a:ext cx="1143000" cy="457200"/>
            </a:xfrm>
            <a:prstGeom prst="rect">
              <a:avLst/>
            </a:prstGeom>
            <a:solidFill>
              <a:srgbClr val="69B92D"/>
            </a:solidFill>
            <a:ln w="9525">
              <a:noFill/>
              <a:miter lim="800000"/>
              <a:headEnd/>
              <a:tailEnd/>
            </a:ln>
            <a:effectLst/>
          </p:spPr>
          <p:txBody>
            <a:bodyPr wrap="none" anchor="ctr"/>
            <a:lstStyle/>
            <a:p>
              <a:endParaRPr lang="en-US">
                <a:latin typeface="Calibri" charset="0"/>
              </a:endParaRPr>
            </a:p>
          </p:txBody>
        </p:sp>
        <p:sp>
          <p:nvSpPr>
            <p:cNvPr id="14" name="Rectangle 8"/>
            <p:cNvSpPr>
              <a:spLocks noChangeArrowheads="1"/>
            </p:cNvSpPr>
            <p:nvPr userDrawn="1"/>
          </p:nvSpPr>
          <p:spPr bwMode="auto">
            <a:xfrm>
              <a:off x="3429000" y="2819400"/>
              <a:ext cx="1143000" cy="457200"/>
            </a:xfrm>
            <a:prstGeom prst="rect">
              <a:avLst/>
            </a:prstGeom>
            <a:solidFill>
              <a:srgbClr val="C8FF00"/>
            </a:solidFill>
            <a:ln w="9525">
              <a:noFill/>
              <a:miter lim="800000"/>
              <a:headEnd/>
              <a:tailEnd/>
            </a:ln>
            <a:effectLst/>
          </p:spPr>
          <p:txBody>
            <a:bodyPr wrap="none" anchor="ctr"/>
            <a:lstStyle/>
            <a:p>
              <a:endParaRPr lang="en-US">
                <a:latin typeface="Calibri" charset="0"/>
              </a:endParaRPr>
            </a:p>
          </p:txBody>
        </p:sp>
      </p:grpSp>
      <p:sp>
        <p:nvSpPr>
          <p:cNvPr id="15" name="Rectangle 14"/>
          <p:cNvSpPr/>
          <p:nvPr userDrawn="1"/>
        </p:nvSpPr>
        <p:spPr>
          <a:xfrm>
            <a:off x="0" y="838200"/>
            <a:ext cx="8018585" cy="76200"/>
          </a:xfrm>
          <a:prstGeom prst="rect">
            <a:avLst/>
          </a:prstGeom>
          <a:solidFill>
            <a:srgbClr val="3063A4"/>
          </a:solidFill>
          <a:ln w="9525">
            <a:noFill/>
            <a:miter lim="800000"/>
            <a:headEnd/>
            <a:tailEnd/>
          </a:ln>
          <a:effectLst/>
        </p:spPr>
        <p:txBody>
          <a:bodyPr wrap="none" anchor="ctr"/>
          <a:lstStyle/>
          <a:p>
            <a:endParaRPr lang="en-US">
              <a:latin typeface="Calibri" charset="0"/>
            </a:endParaRPr>
          </a:p>
        </p:txBody>
      </p:sp>
      <p:pic>
        <p:nvPicPr>
          <p:cNvPr id="16" name="Picture 12"/>
          <p:cNvPicPr>
            <a:picLocks noChangeAspect="1" noChangeArrowheads="1"/>
          </p:cNvPicPr>
          <p:nvPr userDrawn="1"/>
        </p:nvPicPr>
        <p:blipFill>
          <a:blip r:embed="rId2" cstate="print"/>
          <a:srcRect/>
          <a:stretch>
            <a:fillRect/>
          </a:stretch>
        </p:blipFill>
        <p:spPr bwMode="auto">
          <a:xfrm>
            <a:off x="8006862" y="457201"/>
            <a:ext cx="1137138" cy="549275"/>
          </a:xfrm>
          <a:prstGeom prst="rect">
            <a:avLst/>
          </a:prstGeom>
          <a:noFill/>
          <a:ln w="9525">
            <a:noFill/>
            <a:miter lim="800000"/>
            <a:headEnd/>
            <a:tailEnd/>
          </a:ln>
        </p:spPr>
      </p:pic>
      <p:sp>
        <p:nvSpPr>
          <p:cNvPr id="3" name="Title Placeholder 1"/>
          <p:cNvSpPr>
            <a:spLocks noGrp="1"/>
          </p:cNvSpPr>
          <p:nvPr>
            <p:ph type="title"/>
          </p:nvPr>
        </p:nvSpPr>
        <p:spPr bwMode="auto">
          <a:xfrm>
            <a:off x="492369" y="152401"/>
            <a:ext cx="7526215" cy="639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3200"/>
            </a:lvl1pPr>
          </a:lstStyle>
          <a:p>
            <a:pPr lvl="0"/>
            <a:endParaRPr lang="en-US" dirty="0"/>
          </a:p>
        </p:txBody>
      </p:sp>
      <p:sp>
        <p:nvSpPr>
          <p:cNvPr id="19" name="Slide Number Placeholder 6"/>
          <p:cNvSpPr txBox="1">
            <a:spLocks/>
          </p:cNvSpPr>
          <p:nvPr userDrawn="1"/>
        </p:nvSpPr>
        <p:spPr bwMode="auto">
          <a:xfrm>
            <a:off x="6553200" y="6472239"/>
            <a:ext cx="2133600" cy="365125"/>
          </a:xfrm>
          <a:prstGeom prst="rect">
            <a:avLst/>
          </a:prstGeom>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C8E3404-7B04-49A4-B2E6-38B9A8A38B7E}" type="slidenum">
              <a:rPr kumimoji="0" lang="en-US" sz="1000" b="0" i="0" u="none" strike="noStrike" kern="1200" cap="none" spc="0" normalizeH="0" baseline="0" noProof="0" smtClean="0">
                <a:ln>
                  <a:noFill/>
                </a:ln>
                <a:solidFill>
                  <a:schemeClr val="tx1"/>
                </a:solidFill>
                <a:effectLst/>
                <a:uLnTx/>
                <a:uFillTx/>
                <a:latin typeface="Sylfaen" pitchFamily="18"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r>
              <a:rPr kumimoji="0" lang="ka-GE" sz="1000" b="0" i="0" u="none" strike="noStrike" kern="1200" cap="none" spc="0" normalizeH="0" baseline="0" noProof="0" dirty="0" smtClean="0">
                <a:ln>
                  <a:noFill/>
                </a:ln>
                <a:solidFill>
                  <a:schemeClr val="tx1"/>
                </a:solidFill>
                <a:effectLst/>
                <a:uLnTx/>
                <a:uFillTx/>
                <a:latin typeface="Sylfaen" pitchFamily="18" charset="0"/>
                <a:ea typeface="+mn-ea"/>
                <a:cs typeface="Arial" charset="0"/>
              </a:rPr>
              <a:t> /</a:t>
            </a:r>
            <a:r>
              <a:rPr kumimoji="0" lang="en-US" sz="1000" b="0" i="0" u="none" strike="noStrike" kern="1200" cap="none" spc="0" normalizeH="0" baseline="0" noProof="0" dirty="0" smtClean="0">
                <a:ln>
                  <a:noFill/>
                </a:ln>
                <a:solidFill>
                  <a:schemeClr val="tx1"/>
                </a:solidFill>
                <a:effectLst/>
                <a:uLnTx/>
                <a:uFillTx/>
                <a:latin typeface="Sylfaen" pitchFamily="18" charset="0"/>
                <a:ea typeface="+mn-ea"/>
                <a:cs typeface="Arial" charset="0"/>
              </a:rPr>
              <a:t>104</a:t>
            </a:r>
            <a:endParaRPr kumimoji="0" lang="en-US" sz="1000" b="0" i="0" u="none" strike="noStrike" kern="1200" cap="none" spc="0" normalizeH="0" baseline="0" noProof="0" dirty="0">
              <a:ln>
                <a:noFill/>
              </a:ln>
              <a:solidFill>
                <a:schemeClr val="tx1"/>
              </a:solidFill>
              <a:effectLst/>
              <a:uLnTx/>
              <a:uFillTx/>
              <a:latin typeface="Sylfaen" pitchFamily="18" charset="0"/>
              <a:ea typeface="+mn-ea"/>
              <a:cs typeface="Arial" charset="0"/>
            </a:endParaRPr>
          </a:p>
        </p:txBody>
      </p:sp>
      <p:sp>
        <p:nvSpPr>
          <p:cNvPr id="21" name="Footer Placeholder 4"/>
          <p:cNvSpPr txBox="1">
            <a:spLocks/>
          </p:cNvSpPr>
          <p:nvPr userDrawn="1"/>
        </p:nvSpPr>
        <p:spPr>
          <a:xfrm>
            <a:off x="480646" y="6467476"/>
            <a:ext cx="4935415" cy="365125"/>
          </a:xfrm>
          <a:prstGeom prst="rect">
            <a:avLst/>
          </a:prstGeom>
        </p:spPr>
        <p:txBody>
          <a:bodyPr anchor="ctr"/>
          <a:lstStyle/>
          <a:p>
            <a:r>
              <a:rPr lang="ka-GE" sz="1200" dirty="0" smtClean="0">
                <a:solidFill>
                  <a:schemeClr val="tx1"/>
                </a:solidFill>
                <a:latin typeface="Sylfaen" pitchFamily="18" charset="0"/>
              </a:rPr>
              <a:t>აფთიაქების</a:t>
            </a:r>
            <a:r>
              <a:rPr lang="ka-GE" sz="1200" baseline="0" dirty="0" smtClean="0">
                <a:solidFill>
                  <a:schemeClr val="tx1"/>
                </a:solidFill>
                <a:latin typeface="Sylfaen" pitchFamily="18" charset="0"/>
              </a:rPr>
              <a:t> სამომხმარებლო ქცევის შესწავლა </a:t>
            </a:r>
            <a:r>
              <a:rPr lang="ka-GE" sz="1200" dirty="0" smtClean="0">
                <a:solidFill>
                  <a:schemeClr val="tx1"/>
                </a:solidFill>
                <a:latin typeface="Sylfaen" pitchFamily="18" charset="0"/>
              </a:rPr>
              <a:t>,  2013</a:t>
            </a:r>
            <a:endParaRPr lang="ka-GE" sz="1200" dirty="0">
              <a:solidFill>
                <a:schemeClr val="tx1"/>
              </a:solidFill>
              <a:latin typeface="Sylfae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9FD93-0E3D-4D39-8122-C480FA8B36AB}" type="datetimeFigureOut">
              <a:rPr lang="en-US" smtClean="0"/>
              <a:pPr/>
              <a:t>12/31/2014</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B4D36-0DF3-407B-8DB9-0BD02390802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7" r:id="rId5"/>
    <p:sldLayoutId id="2147483668"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907704" y="2290192"/>
            <a:ext cx="5255096" cy="1066800"/>
          </a:xfrm>
        </p:spPr>
        <p:txBody>
          <a:bodyPr/>
          <a:lstStyle/>
          <a:p>
            <a:r>
              <a:rPr lang="ka-GE" b="1" dirty="0" smtClean="0"/>
              <a:t>პროფესიული სასწავლებლით სტუდენტების კმაყოფილების კვლევა</a:t>
            </a:r>
            <a:endParaRPr lang="en-US" b="1" dirty="0"/>
          </a:p>
        </p:txBody>
      </p:sp>
      <p:sp>
        <p:nvSpPr>
          <p:cNvPr id="10" name="Subtitle 2"/>
          <p:cNvSpPr txBox="1">
            <a:spLocks/>
          </p:cNvSpPr>
          <p:nvPr/>
        </p:nvSpPr>
        <p:spPr bwMode="auto">
          <a:xfrm>
            <a:off x="2411760" y="4746972"/>
            <a:ext cx="4680520" cy="504056"/>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lang="ka-GE" sz="1200" dirty="0" smtClean="0">
                <a:solidFill>
                  <a:srgbClr val="000000"/>
                </a:solidFill>
                <a:latin typeface="Sylfaen" pitchFamily="18" charset="0"/>
              </a:rPr>
              <a:t>მომზადებულია განათლებისა და მეცნიერების სამინისტროს პროფესიული განათლების დეპარტამენტისათვის</a:t>
            </a:r>
          </a:p>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lang="ka-GE" sz="1200" dirty="0" smtClean="0">
                <a:solidFill>
                  <a:srgbClr val="000000"/>
                </a:solidFill>
                <a:latin typeface="Sylfaen" pitchFamily="18" charset="0"/>
              </a:rPr>
              <a:t>დეკემბერი</a:t>
            </a:r>
            <a:r>
              <a:rPr lang="en-US" sz="1200" dirty="0" smtClean="0">
                <a:solidFill>
                  <a:srgbClr val="000000"/>
                </a:solidFill>
                <a:latin typeface="Sylfaen" pitchFamily="18" charset="0"/>
              </a:rPr>
              <a:t>,</a:t>
            </a:r>
            <a:r>
              <a:rPr lang="ka-GE" sz="1200" dirty="0" smtClean="0">
                <a:solidFill>
                  <a:srgbClr val="000000"/>
                </a:solidFill>
                <a:latin typeface="Sylfaen" pitchFamily="18" charset="0"/>
              </a:rPr>
              <a:t> </a:t>
            </a:r>
            <a:r>
              <a:rPr lang="en-US" sz="1200" dirty="0" smtClean="0">
                <a:solidFill>
                  <a:srgbClr val="000000"/>
                </a:solidFill>
                <a:latin typeface="Sylfaen" pitchFamily="18" charset="0"/>
              </a:rPr>
              <a:t> </a:t>
            </a:r>
            <a:r>
              <a:rPr kumimoji="0" lang="ka-GE" sz="1200" b="0" i="0" u="none" strike="noStrike" kern="1200" cap="none" spc="0" normalizeH="0" baseline="0" noProof="0" dirty="0" smtClean="0">
                <a:ln>
                  <a:noFill/>
                </a:ln>
                <a:solidFill>
                  <a:srgbClr val="000000"/>
                </a:solidFill>
                <a:effectLst/>
                <a:uLnTx/>
                <a:uFillTx/>
                <a:latin typeface="Sylfaen" pitchFamily="18" charset="0"/>
              </a:rPr>
              <a:t>201</a:t>
            </a:r>
            <a:r>
              <a:rPr kumimoji="0" lang="en-US" sz="1200" b="0" i="0" u="none" strike="noStrike" kern="1200" cap="none" spc="0" normalizeH="0" baseline="0" noProof="0" dirty="0" smtClean="0">
                <a:ln>
                  <a:noFill/>
                </a:ln>
                <a:solidFill>
                  <a:srgbClr val="000000"/>
                </a:solidFill>
                <a:effectLst/>
                <a:uLnTx/>
                <a:uFillTx/>
                <a:latin typeface="Sylfaen" pitchFamily="18" charset="0"/>
              </a:rPr>
              <a:t>4</a:t>
            </a:r>
            <a:r>
              <a:rPr kumimoji="0" lang="ka-GE" sz="1200" b="0" i="0" u="none" strike="noStrike" kern="1200" cap="none" spc="0" normalizeH="0" baseline="0" noProof="0" dirty="0" smtClean="0">
                <a:ln>
                  <a:noFill/>
                </a:ln>
                <a:solidFill>
                  <a:srgbClr val="000000"/>
                </a:solidFill>
                <a:effectLst/>
                <a:uLnTx/>
                <a:uFillTx/>
                <a:latin typeface="Sylfaen" pitchFamily="18" charset="0"/>
              </a:rPr>
              <a:t> </a:t>
            </a:r>
          </a:p>
        </p:txBody>
      </p:sp>
      <p:sp>
        <p:nvSpPr>
          <p:cNvPr id="4" name="Text Placeholder 1"/>
          <p:cNvSpPr>
            <a:spLocks noGrp="1"/>
          </p:cNvSpPr>
          <p:nvPr>
            <p:ph type="body" idx="1"/>
          </p:nvPr>
        </p:nvSpPr>
        <p:spPr>
          <a:xfrm>
            <a:off x="2051720" y="3687688"/>
            <a:ext cx="5255096" cy="1066800"/>
          </a:xfrm>
        </p:spPr>
        <p:txBody>
          <a:bodyPr/>
          <a:lstStyle/>
          <a:p>
            <a:r>
              <a:rPr lang="ka-GE" b="1" dirty="0" smtClean="0"/>
              <a:t>პირველადი ანგარიში</a:t>
            </a:r>
            <a:endParaRPr lang="en-US"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6216" y="260000"/>
            <a:ext cx="2490589" cy="186484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984776" cy="411162"/>
          </a:xfrm>
          <a:noFill/>
        </p:spPr>
        <p:txBody>
          <a:bodyPr>
            <a:normAutofit fontScale="90000"/>
          </a:bodyPr>
          <a:lstStyle/>
          <a:p>
            <a:r>
              <a:rPr lang="ka-GE" dirty="0" smtClean="0"/>
              <a:t>ზოგადი დამოკიდებულებები პროფესიული სასწავლებლის მიმართ (2)</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983604367"/>
              </p:ext>
            </p:extLst>
          </p:nvPr>
        </p:nvGraphicFramePr>
        <p:xfrm>
          <a:off x="467545" y="836712"/>
          <a:ext cx="8136903" cy="3456382"/>
        </p:xfrm>
        <a:graphic>
          <a:graphicData uri="http://schemas.openxmlformats.org/drawingml/2006/table">
            <a:tbl>
              <a:tblPr>
                <a:tableStyleId>{ED083AE6-46FA-4A59-8FB0-9F97EB10719F}</a:tableStyleId>
              </a:tblPr>
              <a:tblGrid>
                <a:gridCol w="4896543"/>
                <a:gridCol w="648072"/>
                <a:gridCol w="648072"/>
                <a:gridCol w="648072"/>
                <a:gridCol w="648072"/>
                <a:gridCol w="648072"/>
              </a:tblGrid>
              <a:tr h="995068">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i="0" u="none" strike="noStrike" dirty="0">
                          <a:solidFill>
                            <a:srgbClr val="000000"/>
                          </a:solidFill>
                          <a:effectLst/>
                          <a:latin typeface="Calibri" panose="020F0502020204030204" pitchFamily="34" charset="0"/>
                        </a:rPr>
                        <a:t>სრულიად არ ვეთანხმები</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არ ვეთანხმები</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ვეთანხმები</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სრულიად ვეთანხმები</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უარი პასუხზე/გამორჩენა</a:t>
                      </a:r>
                    </a:p>
                  </a:txBody>
                  <a:tcPr marL="9525" marR="9525" marT="9525" marB="0" vert="vert270" anchor="ct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სასწავლებლებს აქვთ თანამედროვე მატერიალურ-ტექნიკური ბაზა</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11%</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45%</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37%</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noFill/>
                  </a:tcP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მისაღები ტესტის ჩაბარება ადვილია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17%</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40%</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36%</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ჩარიცხვისას რეგისტრაციის პროცესი მარტივია</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6%</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43%</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48%</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noFill/>
                  </a:tcP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ჩაბარება ადვილია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18%</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39%</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37%</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სწავლა ადვილია</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17%</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44%</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30%</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ctr">
                    <a:noFill/>
                  </a:tcPr>
                </a:tc>
              </a:tr>
              <a:tr h="410219">
                <a:tc>
                  <a:txBody>
                    <a:bodyPr/>
                    <a:lstStyle/>
                    <a:p>
                      <a:pPr algn="l" fontAlgn="b"/>
                      <a:r>
                        <a:rPr lang="ka-GE" sz="1100" b="0" i="0" u="none" strike="noStrike" dirty="0">
                          <a:solidFill>
                            <a:srgbClr val="000000"/>
                          </a:solidFill>
                          <a:effectLst/>
                          <a:latin typeface="Calibri" panose="020F0502020204030204" pitchFamily="34" charset="0"/>
                        </a:rPr>
                        <a:t>პროფესიული განათლება პერსპექტიულია მომავალი დასაქმების თვალსაზრისით</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7%</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48%</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37%</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r>
            </a:tbl>
          </a:graphicData>
        </a:graphic>
      </p:graphicFrame>
      <p:sp>
        <p:nvSpPr>
          <p:cNvPr id="10" name="Rectangle 9"/>
          <p:cNvSpPr/>
          <p:nvPr/>
        </p:nvSpPr>
        <p:spPr>
          <a:xfrm>
            <a:off x="3635896" y="4941168"/>
            <a:ext cx="4999161" cy="830997"/>
          </a:xfrm>
          <a:prstGeom prst="rect">
            <a:avLst/>
          </a:prstGeom>
          <a:ln>
            <a:solidFill>
              <a:schemeClr val="bg1">
                <a:lumMod val="50000"/>
              </a:schemeClr>
            </a:solidFill>
            <a:prstDash val="sysDash"/>
          </a:ln>
        </p:spPr>
        <p:txBody>
          <a:bodyPr wrap="square">
            <a:spAutoFit/>
          </a:bodyPr>
          <a:lstStyle/>
          <a:p>
            <a:pPr lvl="0" algn="just"/>
            <a:r>
              <a:rPr lang="ka-GE" sz="1200" dirty="0" smtClean="0"/>
              <a:t>სტუდენტების მეხუთედი ეწინააღმდეგება აზრს, რომ პროფესიულ სასწავლებლებში ჩაბარება და სწავლა ადვილია.  მათი 85% კი პროფესიულ განათლებას მომავალში დასაქმების თვალსაზრისით პერსპექტიულად მიიჩნევს. </a:t>
            </a:r>
            <a:endParaRPr lang="en-US" sz="1200" dirty="0">
              <a:solidFill>
                <a:prstClr val="black"/>
              </a:solidFill>
              <a:latin typeface="Calibri"/>
            </a:endParaRPr>
          </a:p>
        </p:txBody>
      </p:sp>
      <p:sp>
        <p:nvSpPr>
          <p:cNvPr id="11" name="Oval 10"/>
          <p:cNvSpPr/>
          <p:nvPr/>
        </p:nvSpPr>
        <p:spPr>
          <a:xfrm>
            <a:off x="5436096" y="3501008"/>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2" name="Oval 11"/>
          <p:cNvSpPr/>
          <p:nvPr/>
        </p:nvSpPr>
        <p:spPr>
          <a:xfrm>
            <a:off x="5361252" y="2276872"/>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4" name="Oval 13"/>
          <p:cNvSpPr/>
          <p:nvPr/>
        </p:nvSpPr>
        <p:spPr>
          <a:xfrm>
            <a:off x="5430701" y="3078364"/>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6" name="Oval 15"/>
          <p:cNvSpPr/>
          <p:nvPr/>
        </p:nvSpPr>
        <p:spPr>
          <a:xfrm>
            <a:off x="6672591" y="3881230"/>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Tree>
    <p:extLst>
      <p:ext uri="{BB962C8B-B14F-4D97-AF65-F5344CB8AC3E}">
        <p14:creationId xmlns:p14="http://schemas.microsoft.com/office/powerpoint/2010/main" val="2337057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128792" cy="411162"/>
          </a:xfrm>
          <a:noFill/>
        </p:spPr>
        <p:txBody>
          <a:bodyPr>
            <a:normAutofit fontScale="90000"/>
          </a:bodyPr>
          <a:lstStyle/>
          <a:p>
            <a:r>
              <a:rPr lang="ka-GE" dirty="0" smtClean="0"/>
              <a:t>პროფესიული სასწავლებლითა და პროფესიის არჩევანით კმაყოფილება</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5" name="Rectangle 8"/>
          <p:cNvSpPr>
            <a:spLocks noChangeArrowheads="1"/>
          </p:cNvSpPr>
          <p:nvPr/>
        </p:nvSpPr>
        <p:spPr bwMode="auto">
          <a:xfrm>
            <a:off x="467544" y="1196752"/>
            <a:ext cx="3816424" cy="430887"/>
          </a:xfrm>
          <a:prstGeom prst="rect">
            <a:avLst/>
          </a:prstGeom>
          <a:noFill/>
          <a:ln w="9525">
            <a:noFill/>
            <a:miter lim="800000"/>
            <a:headEnd/>
            <a:tailEnd/>
          </a:ln>
        </p:spPr>
        <p:txBody>
          <a:bodyPr wrap="square">
            <a:spAutoFit/>
          </a:bodyPr>
          <a:lstStyle/>
          <a:p>
            <a:r>
              <a:rPr lang="ka-GE" sz="1100" dirty="0" smtClean="0"/>
              <a:t>რამდენად კმაყოფილი ხართ, რომ აირჩიეთ ის პროფესიული სასწავლებელი, სადაც ახლა სწავლობთ</a:t>
            </a:r>
            <a:r>
              <a:rPr lang="ka-GE" sz="1100" dirty="0" smtClean="0">
                <a:latin typeface="Sylfaen" pitchFamily="18" charset="0"/>
              </a:rPr>
              <a:t>?</a:t>
            </a:r>
            <a:endParaRPr lang="en-US" sz="1100" dirty="0">
              <a:latin typeface="Sylfaen" pitchFamily="18" charset="0"/>
            </a:endParaRPr>
          </a:p>
        </p:txBody>
      </p:sp>
      <p:cxnSp>
        <p:nvCxnSpPr>
          <p:cNvPr id="6" name="Straight Connector 5"/>
          <p:cNvCxnSpPr/>
          <p:nvPr/>
        </p:nvCxnSpPr>
        <p:spPr>
          <a:xfrm>
            <a:off x="530132" y="1628800"/>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7" name="Chart 6"/>
          <p:cNvGraphicFramePr/>
          <p:nvPr>
            <p:extLst>
              <p:ext uri="{D42A27DB-BD31-4B8C-83A1-F6EECF244321}">
                <p14:modId xmlns:p14="http://schemas.microsoft.com/office/powerpoint/2010/main" val="2132782464"/>
              </p:ext>
            </p:extLst>
          </p:nvPr>
        </p:nvGraphicFramePr>
        <p:xfrm>
          <a:off x="530132" y="1772816"/>
          <a:ext cx="5121988" cy="2232248"/>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8"/>
          <p:cNvSpPr>
            <a:spLocks noChangeArrowheads="1"/>
          </p:cNvSpPr>
          <p:nvPr/>
        </p:nvSpPr>
        <p:spPr bwMode="auto">
          <a:xfrm>
            <a:off x="4355976" y="1196752"/>
            <a:ext cx="3816424" cy="430887"/>
          </a:xfrm>
          <a:prstGeom prst="rect">
            <a:avLst/>
          </a:prstGeom>
          <a:noFill/>
          <a:ln w="9525">
            <a:noFill/>
            <a:miter lim="800000"/>
            <a:headEnd/>
            <a:tailEnd/>
          </a:ln>
        </p:spPr>
        <p:txBody>
          <a:bodyPr wrap="square">
            <a:spAutoFit/>
          </a:bodyPr>
          <a:lstStyle/>
          <a:p>
            <a:r>
              <a:rPr lang="ka-GE" sz="1100" dirty="0" smtClean="0"/>
              <a:t>რამდენად კმაყოფილი ხართ, რომ აირჩიეთ ის პროფესია, რომელსაც ახლა ეუფლებით?</a:t>
            </a:r>
            <a:endParaRPr lang="en-US" sz="1100" dirty="0">
              <a:latin typeface="Sylfaen" pitchFamily="18" charset="0"/>
            </a:endParaRPr>
          </a:p>
        </p:txBody>
      </p:sp>
      <p:cxnSp>
        <p:nvCxnSpPr>
          <p:cNvPr id="9" name="Straight Connector 8"/>
          <p:cNvCxnSpPr/>
          <p:nvPr/>
        </p:nvCxnSpPr>
        <p:spPr>
          <a:xfrm>
            <a:off x="4418564" y="1628800"/>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Chart 9"/>
          <p:cNvGraphicFramePr/>
          <p:nvPr>
            <p:extLst>
              <p:ext uri="{D42A27DB-BD31-4B8C-83A1-F6EECF244321}">
                <p14:modId xmlns:p14="http://schemas.microsoft.com/office/powerpoint/2010/main" val="2201115153"/>
              </p:ext>
            </p:extLst>
          </p:nvPr>
        </p:nvGraphicFramePr>
        <p:xfrm>
          <a:off x="4716016" y="1754851"/>
          <a:ext cx="4257892" cy="2232248"/>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10"/>
          <p:cNvSpPr/>
          <p:nvPr/>
        </p:nvSpPr>
        <p:spPr>
          <a:xfrm>
            <a:off x="5868144" y="4077072"/>
            <a:ext cx="2808312" cy="1015663"/>
          </a:xfrm>
          <a:prstGeom prst="rect">
            <a:avLst/>
          </a:prstGeom>
          <a:ln>
            <a:solidFill>
              <a:schemeClr val="bg1">
                <a:lumMod val="50000"/>
              </a:schemeClr>
            </a:solidFill>
            <a:prstDash val="sysDash"/>
          </a:ln>
        </p:spPr>
        <p:txBody>
          <a:bodyPr wrap="square">
            <a:spAutoFit/>
          </a:bodyPr>
          <a:lstStyle/>
          <a:p>
            <a:pPr lvl="0" algn="just"/>
            <a:r>
              <a:rPr lang="ka-GE" sz="1200" dirty="0" smtClean="0"/>
              <a:t>სტუდენტების აბსოლუტური უმრავლესობა კმაყოფილია როგორც არჩეული პროფესიული სასწავლებლით, ისე იმ პროფესიით, რომელსაც ეუფლება. </a:t>
            </a:r>
            <a:endParaRPr lang="en-US" sz="1200" dirty="0">
              <a:solidFill>
                <a:prstClr val="black"/>
              </a:solidFill>
              <a:latin typeface="Calibri"/>
            </a:endParaRPr>
          </a:p>
        </p:txBody>
      </p:sp>
    </p:spTree>
    <p:extLst>
      <p:ext uri="{BB962C8B-B14F-4D97-AF65-F5344CB8AC3E}">
        <p14:creationId xmlns:p14="http://schemas.microsoft.com/office/powerpoint/2010/main" val="1187049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128792" cy="411162"/>
          </a:xfrm>
          <a:noFill/>
        </p:spPr>
        <p:txBody>
          <a:bodyPr>
            <a:normAutofit/>
          </a:bodyPr>
          <a:lstStyle/>
          <a:p>
            <a:r>
              <a:rPr lang="ka-GE" dirty="0" smtClean="0"/>
              <a:t>პროფესიული სასწავლებლის რჩევა ახლობლისათვის</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1" name="Rectangle 8"/>
          <p:cNvSpPr>
            <a:spLocks noChangeArrowheads="1"/>
          </p:cNvSpPr>
          <p:nvPr/>
        </p:nvSpPr>
        <p:spPr bwMode="auto">
          <a:xfrm>
            <a:off x="611560" y="980728"/>
            <a:ext cx="3816424" cy="430887"/>
          </a:xfrm>
          <a:prstGeom prst="rect">
            <a:avLst/>
          </a:prstGeom>
          <a:noFill/>
          <a:ln w="9525">
            <a:noFill/>
            <a:miter lim="800000"/>
            <a:headEnd/>
            <a:tailEnd/>
          </a:ln>
        </p:spPr>
        <p:txBody>
          <a:bodyPr wrap="square">
            <a:spAutoFit/>
          </a:bodyPr>
          <a:lstStyle/>
          <a:p>
            <a:r>
              <a:rPr lang="ka-GE" sz="1100" dirty="0" smtClean="0"/>
              <a:t>ურჩევდით თუ არა თქვენს ახლობელს პროფესიულ სასწავლებელში ჩაბარებას?</a:t>
            </a:r>
            <a:endParaRPr lang="en-US" sz="1100" dirty="0">
              <a:latin typeface="Sylfaen" pitchFamily="18" charset="0"/>
            </a:endParaRPr>
          </a:p>
        </p:txBody>
      </p:sp>
      <p:cxnSp>
        <p:nvCxnSpPr>
          <p:cNvPr id="12" name="Straight Connector 11"/>
          <p:cNvCxnSpPr/>
          <p:nvPr/>
        </p:nvCxnSpPr>
        <p:spPr>
          <a:xfrm>
            <a:off x="611560" y="1411615"/>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5" name="Chart 14"/>
          <p:cNvGraphicFramePr/>
          <p:nvPr>
            <p:extLst>
              <p:ext uri="{D42A27DB-BD31-4B8C-83A1-F6EECF244321}">
                <p14:modId xmlns:p14="http://schemas.microsoft.com/office/powerpoint/2010/main" val="3649483705"/>
              </p:ext>
            </p:extLst>
          </p:nvPr>
        </p:nvGraphicFramePr>
        <p:xfrm>
          <a:off x="611560" y="1411614"/>
          <a:ext cx="5544616" cy="252144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4139952" y="4221088"/>
            <a:ext cx="4619642" cy="1015663"/>
          </a:xfrm>
          <a:prstGeom prst="rect">
            <a:avLst/>
          </a:prstGeom>
          <a:noFill/>
          <a:ln>
            <a:solidFill>
              <a:schemeClr val="bg1">
                <a:lumMod val="50000"/>
              </a:schemeClr>
            </a:solidFill>
            <a:prstDash val="sysDash"/>
          </a:ln>
        </p:spPr>
        <p:txBody>
          <a:bodyPr wrap="square" rtlCol="0">
            <a:spAutoFit/>
          </a:bodyPr>
          <a:lstStyle/>
          <a:p>
            <a:pPr algn="just"/>
            <a:r>
              <a:rPr lang="ka-GE" sz="1200" dirty="0" smtClean="0"/>
              <a:t>გამოკითხული რესპონდენტების  90%-ზე მეტი მზად არის ახლობელს ურჩიოს იმავე პროფესიულ სასწავლებელში სწავლა, რომლის სტუდენტიც თავად სწავლობს. ეს კიდევ ერთხელ ადასტურებს მათ კმაყოფილებას საკუთარი უმაღლესი სასწავლებლით. </a:t>
            </a:r>
            <a:endParaRPr lang="en-US" sz="1200" dirty="0"/>
          </a:p>
        </p:txBody>
      </p:sp>
    </p:spTree>
    <p:extLst>
      <p:ext uri="{BB962C8B-B14F-4D97-AF65-F5344CB8AC3E}">
        <p14:creationId xmlns:p14="http://schemas.microsoft.com/office/powerpoint/2010/main" val="23783097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2132856"/>
            <a:ext cx="2490589" cy="1864844"/>
          </a:xfrm>
          <a:prstGeom prst="rect">
            <a:avLst/>
          </a:prstGeom>
        </p:spPr>
      </p:pic>
    </p:spTree>
    <p:extLst>
      <p:ext uri="{BB962C8B-B14F-4D97-AF65-F5344CB8AC3E}">
        <p14:creationId xmlns:p14="http://schemas.microsoft.com/office/powerpoint/2010/main" val="2644764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152400" y="88900"/>
            <a:ext cx="7543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ka-GE" sz="2800" b="1" i="0" u="none" strike="noStrike" kern="1200" cap="none" spc="0" normalizeH="0" baseline="0" noProof="0" dirty="0" smtClean="0">
                <a:ln>
                  <a:noFill/>
                </a:ln>
                <a:solidFill>
                  <a:srgbClr val="3063A4"/>
                </a:solidFill>
                <a:effectLst/>
                <a:uLnTx/>
                <a:uFillTx/>
                <a:latin typeface="Sylfaen" pitchFamily="18" charset="0"/>
                <a:ea typeface="ＭＳ Ｐゴシック" pitchFamily="34" charset="-128"/>
                <a:cs typeface="ＭＳ Ｐゴシック" charset="-128"/>
              </a:rPr>
              <a:t>   </a:t>
            </a:r>
            <a:r>
              <a:rPr lang="ka-GE" b="1" dirty="0" smtClean="0">
                <a:latin typeface="Sylfaen" pitchFamily="18" charset="0"/>
                <a:ea typeface="ＭＳ Ｐゴシック" pitchFamily="34" charset="-128"/>
                <a:cs typeface="ＭＳ Ｐゴシック" charset="-128"/>
              </a:rPr>
              <a:t>წინასიტყვაობა</a:t>
            </a:r>
            <a:endParaRPr kumimoji="0" lang="en-US" sz="2000" b="0" i="0" u="none" strike="noStrike" kern="1200" cap="none" spc="0" normalizeH="0" baseline="0" noProof="0" dirty="0" smtClean="0">
              <a:ln>
                <a:noFill/>
              </a:ln>
              <a:effectLst/>
              <a:uLnTx/>
              <a:uFillTx/>
              <a:latin typeface="Sylfaen" pitchFamily="18" charset="0"/>
              <a:ea typeface="ＭＳ Ｐゴシック" charset="-128"/>
              <a:cs typeface="ＭＳ Ｐゴシック" charset="-128"/>
            </a:endParaRPr>
          </a:p>
        </p:txBody>
      </p:sp>
      <p:sp>
        <p:nvSpPr>
          <p:cNvPr id="10" name="Content Placeholder 6"/>
          <p:cNvSpPr txBox="1">
            <a:spLocks/>
          </p:cNvSpPr>
          <p:nvPr/>
        </p:nvSpPr>
        <p:spPr>
          <a:xfrm>
            <a:off x="467544" y="1772816"/>
            <a:ext cx="4470078" cy="3004956"/>
          </a:xfrm>
          <a:prstGeom prst="rect">
            <a:avLst/>
          </a:prstGeom>
          <a:noFill/>
          <a:ln>
            <a:no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None/>
              <a:defRPr sz="1200" b="1" kern="1200">
                <a:solidFill>
                  <a:schemeClr val="tx1"/>
                </a:solidFill>
                <a:latin typeface="Sylfaen" pitchFamily="18" charset="0"/>
                <a:ea typeface="+mn-ea"/>
                <a:cs typeface="+mn-cs"/>
              </a:defRPr>
            </a:lvl1pPr>
            <a:lvl2pPr marL="742950" indent="-285750" algn="l" defTabSz="914400" rtl="0" eaLnBrk="1" latinLnBrk="0" hangingPunct="1">
              <a:spcBef>
                <a:spcPct val="20000"/>
              </a:spcBef>
              <a:buFont typeface="Arial" pitchFamily="34" charset="0"/>
              <a:buNone/>
              <a:defRPr sz="1000" kern="1200" baseline="0">
                <a:solidFill>
                  <a:schemeClr val="tx1"/>
                </a:solidFill>
                <a:latin typeface="Sylfaen" pitchFamily="18" charset="0"/>
                <a:ea typeface="+mn-ea"/>
                <a:cs typeface="+mn-cs"/>
              </a:defRPr>
            </a:lvl2pPr>
            <a:lvl3pPr marL="1143000" indent="-228600" algn="l" defTabSz="914400" rtl="0" eaLnBrk="1" latinLnBrk="0" hangingPunct="1">
              <a:spcBef>
                <a:spcPct val="20000"/>
              </a:spcBef>
              <a:buFont typeface="Arial" pitchFamily="34" charset="0"/>
              <a:buNone/>
              <a:defRPr sz="900" kern="1200">
                <a:solidFill>
                  <a:schemeClr val="tx1"/>
                </a:solidFill>
                <a:latin typeface="Sylfaen" pitchFamily="18" charset="0"/>
                <a:ea typeface="+mn-ea"/>
                <a:cs typeface="+mn-cs"/>
              </a:defRPr>
            </a:lvl3pPr>
            <a:lvl4pPr marL="16002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4pPr>
            <a:lvl5pPr marL="20574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lvl="0" indent="0" algn="just">
              <a:defRPr/>
            </a:pPr>
            <a:r>
              <a:rPr lang="ka-GE" b="0" dirty="0" smtClean="0">
                <a:solidFill>
                  <a:sysClr val="windowText" lastClr="000000"/>
                </a:solidFill>
              </a:rPr>
              <a:t>წინამდებარე დოკუმენტი </a:t>
            </a:r>
            <a:r>
              <a:rPr lang="ka-GE" b="0" dirty="0" smtClean="0">
                <a:solidFill>
                  <a:sysClr val="windowText" lastClr="000000"/>
                </a:solidFill>
              </a:rPr>
              <a:t>სტუდენტების </a:t>
            </a:r>
            <a:r>
              <a:rPr lang="ka-GE" b="0" dirty="0" smtClean="0">
                <a:solidFill>
                  <a:sysClr val="windowText" lastClr="000000"/>
                </a:solidFill>
              </a:rPr>
              <a:t>კმაყოფილების კვლევის პირველად ანგარიშს</a:t>
            </a:r>
            <a:r>
              <a:rPr lang="ka-GE" b="0" smtClean="0">
                <a:solidFill>
                  <a:sysClr val="windowText" lastClr="000000"/>
                </a:solidFill>
              </a:rPr>
              <a:t>. </a:t>
            </a:r>
            <a:endParaRPr lang="ka-GE" b="0" dirty="0">
              <a:solidFill>
                <a:sysClr val="windowText" lastClr="000000"/>
              </a:solidFill>
            </a:endParaRPr>
          </a:p>
          <a:p>
            <a:pPr marL="0" lvl="0" indent="0" algn="just">
              <a:defRPr/>
            </a:pPr>
            <a:r>
              <a:rPr lang="ka-GE" b="0" dirty="0" smtClean="0">
                <a:solidFill>
                  <a:sysClr val="windowText" lastClr="000000"/>
                </a:solidFill>
              </a:rPr>
              <a:t>ანგარიშში მოცემულია კვლევის მონაცემები ცხრილებისა და გრაფიკების სახით. ცხრილებსა და გრაფიკებს ერთვის მონაცემთა ტექსტური ანალიზი. </a:t>
            </a:r>
          </a:p>
          <a:p>
            <a:pPr marL="0" lvl="0" indent="0" algn="just">
              <a:defRPr/>
            </a:pPr>
            <a:endParaRPr lang="ka-GE" b="0" dirty="0">
              <a:solidFill>
                <a:sysClr val="windowText" lastClr="000000"/>
              </a:solidFill>
            </a:endParaRPr>
          </a:p>
          <a:p>
            <a:pPr marL="0" lvl="0" indent="0" algn="just">
              <a:defRPr/>
            </a:pPr>
            <a:endParaRPr lang="ru-RU" b="0" dirty="0">
              <a:solidFill>
                <a:sysClr val="windowText" lastClr="000000"/>
              </a:solidFill>
            </a:endParaRPr>
          </a:p>
          <a:p>
            <a:pPr marL="185738" marR="0" lvl="0" indent="-185738" algn="just"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just"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2123781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152400" y="88900"/>
            <a:ext cx="7543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ka-GE" sz="2800" b="1" i="0" u="none" strike="noStrike" kern="1200" cap="none" spc="0" normalizeH="0" baseline="0" noProof="0" dirty="0" smtClean="0">
                <a:ln>
                  <a:noFill/>
                </a:ln>
                <a:solidFill>
                  <a:srgbClr val="3063A4"/>
                </a:solidFill>
                <a:effectLst/>
                <a:uLnTx/>
                <a:uFillTx/>
                <a:latin typeface="Sylfaen" pitchFamily="18" charset="0"/>
                <a:ea typeface="ＭＳ Ｐゴシック" pitchFamily="34" charset="-128"/>
                <a:cs typeface="ＭＳ Ｐゴシック" charset="-128"/>
              </a:rPr>
              <a:t>   </a:t>
            </a:r>
            <a:r>
              <a:rPr kumimoji="0" lang="ka-GE" b="1" i="0" u="none" strike="noStrike" kern="1200" cap="none" spc="0" normalizeH="0" baseline="0" noProof="0" dirty="0" smtClean="0">
                <a:ln>
                  <a:noFill/>
                </a:ln>
                <a:effectLst/>
                <a:uLnTx/>
                <a:uFillTx/>
                <a:latin typeface="Sylfaen" pitchFamily="18" charset="0"/>
                <a:ea typeface="ＭＳ Ｐゴシック" pitchFamily="34" charset="-128"/>
                <a:cs typeface="ＭＳ Ｐゴシック" charset="-128"/>
              </a:rPr>
              <a:t>კვლევის დიზაინი</a:t>
            </a:r>
            <a:r>
              <a:rPr kumimoji="0" lang="ka-GE" b="1" i="0" u="none" strike="noStrike" kern="1200" cap="none" spc="0" normalizeH="0" noProof="0" dirty="0" smtClean="0">
                <a:ln>
                  <a:noFill/>
                </a:ln>
                <a:effectLst/>
                <a:uLnTx/>
                <a:uFillTx/>
                <a:latin typeface="Sylfaen" pitchFamily="18" charset="0"/>
                <a:ea typeface="ＭＳ Ｐゴシック" pitchFamily="34" charset="-128"/>
                <a:cs typeface="ＭＳ Ｐゴシック" charset="-128"/>
              </a:rPr>
              <a:t> და მეთოდოლოგია</a:t>
            </a:r>
            <a:endParaRPr kumimoji="0" lang="en-US" sz="2000" b="0" i="0" u="none" strike="noStrike" kern="1200" cap="none" spc="0" normalizeH="0" baseline="0" noProof="0" dirty="0" smtClean="0">
              <a:ln>
                <a:noFill/>
              </a:ln>
              <a:effectLst/>
              <a:uLnTx/>
              <a:uFillTx/>
              <a:latin typeface="Sylfaen" pitchFamily="18" charset="0"/>
              <a:ea typeface="ＭＳ Ｐゴシック" charset="-128"/>
              <a:cs typeface="ＭＳ Ｐゴシック" charset="-128"/>
            </a:endParaRPr>
          </a:p>
        </p:txBody>
      </p:sp>
      <p:sp>
        <p:nvSpPr>
          <p:cNvPr id="10" name="Content Placeholder 6"/>
          <p:cNvSpPr txBox="1">
            <a:spLocks/>
          </p:cNvSpPr>
          <p:nvPr/>
        </p:nvSpPr>
        <p:spPr>
          <a:xfrm>
            <a:off x="461962" y="1000108"/>
            <a:ext cx="3840480" cy="5040000"/>
          </a:xfrm>
          <a:prstGeom prst="rect">
            <a:avLst/>
          </a:prstGeom>
          <a:noFill/>
          <a:ln>
            <a:no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None/>
              <a:defRPr sz="1200" b="1" kern="1200">
                <a:solidFill>
                  <a:schemeClr val="tx1"/>
                </a:solidFill>
                <a:latin typeface="Sylfaen" pitchFamily="18" charset="0"/>
                <a:ea typeface="+mn-ea"/>
                <a:cs typeface="+mn-cs"/>
              </a:defRPr>
            </a:lvl1pPr>
            <a:lvl2pPr marL="742950" indent="-285750" algn="l" defTabSz="914400" rtl="0" eaLnBrk="1" latinLnBrk="0" hangingPunct="1">
              <a:spcBef>
                <a:spcPct val="20000"/>
              </a:spcBef>
              <a:buFont typeface="Arial" pitchFamily="34" charset="0"/>
              <a:buNone/>
              <a:defRPr sz="1000" kern="1200" baseline="0">
                <a:solidFill>
                  <a:schemeClr val="tx1"/>
                </a:solidFill>
                <a:latin typeface="Sylfaen" pitchFamily="18" charset="0"/>
                <a:ea typeface="+mn-ea"/>
                <a:cs typeface="+mn-cs"/>
              </a:defRPr>
            </a:lvl2pPr>
            <a:lvl3pPr marL="1143000" indent="-228600" algn="l" defTabSz="914400" rtl="0" eaLnBrk="1" latinLnBrk="0" hangingPunct="1">
              <a:spcBef>
                <a:spcPct val="20000"/>
              </a:spcBef>
              <a:buFont typeface="Arial" pitchFamily="34" charset="0"/>
              <a:buNone/>
              <a:defRPr sz="900" kern="1200">
                <a:solidFill>
                  <a:schemeClr val="tx1"/>
                </a:solidFill>
                <a:latin typeface="Sylfaen" pitchFamily="18" charset="0"/>
                <a:ea typeface="+mn-ea"/>
                <a:cs typeface="+mn-cs"/>
              </a:defRPr>
            </a:lvl3pPr>
            <a:lvl4pPr marL="16002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4pPr>
            <a:lvl5pPr marL="20574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ძირითადი მიზანი</a:t>
            </a:r>
            <a:endParaRPr kumimoji="0" lang="en-US" b="1"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b="0" i="0" u="none" strike="noStrike" kern="1200" cap="none" spc="0" normalizeH="0" baseline="0" noProof="0" dirty="0" smtClean="0">
                <a:ln>
                  <a:noFill/>
                </a:ln>
                <a:solidFill>
                  <a:sysClr val="windowText" lastClr="000000"/>
                </a:solidFill>
                <a:effectLst/>
                <a:uLnTx/>
                <a:uFillTx/>
              </a:rPr>
              <a:t>პროფესიული საგანმანათებლო დაწესებულებების სტუდენტების კმაყოფილების კვლევა </a:t>
            </a:r>
            <a:endParaRPr kumimoji="0" lang="ru-RU"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1"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კვლევის ამოცანები</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1" i="0" u="none" strike="noStrike" kern="1200" cap="none" spc="0" normalizeH="0" baseline="0" noProof="0" dirty="0" smtClean="0">
              <a:ln>
                <a:noFill/>
              </a:ln>
              <a:solidFill>
                <a:sysClr val="windowText" lastClr="000000"/>
              </a:solidFill>
              <a:effectLst/>
              <a:uLnTx/>
              <a:uFillTx/>
            </a:endParaRPr>
          </a:p>
          <a:p>
            <a:pPr marL="185738" indent="-185738" eaLnBrk="0" hangingPunct="0">
              <a:buFont typeface="Wingdings" pitchFamily="2" charset="2"/>
              <a:buChar char="ð"/>
              <a:defRPr/>
            </a:pPr>
            <a:r>
              <a:rPr lang="ka-GE" b="0" dirty="0" smtClean="0">
                <a:solidFill>
                  <a:sysClr val="windowText" lastClr="000000"/>
                </a:solidFill>
              </a:rPr>
              <a:t>პროფესიული </a:t>
            </a:r>
            <a:r>
              <a:rPr lang="ka-GE" b="0" dirty="0">
                <a:solidFill>
                  <a:sysClr val="windowText" lastClr="000000"/>
                </a:solidFill>
              </a:rPr>
              <a:t>პროგრამებით კმაყოფილების </a:t>
            </a:r>
            <a:r>
              <a:rPr lang="ka-GE" b="0" dirty="0" smtClean="0">
                <a:solidFill>
                  <a:sysClr val="windowText" lastClr="000000"/>
                </a:solidFill>
              </a:rPr>
              <a:t>შეფასება</a:t>
            </a:r>
          </a:p>
          <a:p>
            <a:pPr marL="185738" indent="-185738" eaLnBrk="0" hangingPunct="0">
              <a:buFont typeface="Wingdings" pitchFamily="2" charset="2"/>
              <a:buChar char="ð"/>
              <a:defRPr/>
            </a:pPr>
            <a:r>
              <a:rPr lang="ka-GE" b="0" dirty="0" smtClean="0">
                <a:solidFill>
                  <a:sysClr val="windowText" lastClr="000000"/>
                </a:solidFill>
              </a:rPr>
              <a:t>სასწავლო პროცესით კმაყოფილების შეფასება</a:t>
            </a:r>
          </a:p>
          <a:p>
            <a:pPr marL="185738" indent="-185738" eaLnBrk="0" hangingPunct="0">
              <a:buFont typeface="Wingdings" pitchFamily="2" charset="2"/>
              <a:buChar char="ð"/>
              <a:defRPr/>
            </a:pPr>
            <a:r>
              <a:rPr lang="ka-GE" b="0" dirty="0" smtClean="0">
                <a:solidFill>
                  <a:sysClr val="windowText" lastClr="000000"/>
                </a:solidFill>
              </a:rPr>
              <a:t>პროფესიული სასწავლებლის მასწავლებლებით კმაყოფილების შეფასება</a:t>
            </a:r>
          </a:p>
          <a:p>
            <a:pPr marL="185738" indent="-185738" eaLnBrk="0" hangingPunct="0">
              <a:buFont typeface="Wingdings" pitchFamily="2" charset="2"/>
              <a:buChar char="ð"/>
              <a:defRPr/>
            </a:pPr>
            <a:r>
              <a:rPr lang="ka-GE" b="0" dirty="0" smtClean="0">
                <a:solidFill>
                  <a:sysClr val="windowText" lastClr="000000"/>
                </a:solidFill>
              </a:rPr>
              <a:t>პროფესიული სასწავლებლის ინფრატრუქტურით კმაყოფილების შეფასება</a:t>
            </a:r>
          </a:p>
          <a:p>
            <a:pPr marL="185738" indent="-185738" eaLnBrk="0" hangingPunct="0">
              <a:buFont typeface="Wingdings" pitchFamily="2" charset="2"/>
              <a:buChar char="ð"/>
              <a:defRPr/>
            </a:pPr>
            <a:r>
              <a:rPr lang="ka-GE" b="0" dirty="0" smtClean="0">
                <a:solidFill>
                  <a:sysClr val="windowText" lastClr="000000"/>
                </a:solidFill>
              </a:rPr>
              <a:t>პროფესიული სასწავლებელთან ურთიერთობის გზების შეფასება</a:t>
            </a:r>
          </a:p>
          <a:p>
            <a:pPr marL="185738" indent="-185738" eaLnBrk="0" hangingPunct="0">
              <a:buFont typeface="Wingdings" pitchFamily="2" charset="2"/>
              <a:buChar char="ð"/>
              <a:defRPr/>
            </a:pPr>
            <a:r>
              <a:rPr lang="ka-GE" b="0" dirty="0" smtClean="0">
                <a:solidFill>
                  <a:sysClr val="windowText" lastClr="000000"/>
                </a:solidFill>
              </a:rPr>
              <a:t>დამოკიდებულება პროფესიული სასწავლებლების მიმართ</a:t>
            </a:r>
          </a:p>
          <a:p>
            <a:pPr marL="185738" indent="-185738" eaLnBrk="0" hangingPunct="0">
              <a:lnSpc>
                <a:spcPct val="150000"/>
              </a:lnSpc>
              <a:buFont typeface="Wingdings" pitchFamily="2" charset="2"/>
              <a:buChar char="ð"/>
              <a:defRPr/>
            </a:pPr>
            <a:endParaRPr lang="ka-GE" dirty="0" smtClean="0">
              <a:solidFill>
                <a:sysClr val="windowText" lastClr="000000"/>
              </a:solidFill>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კვლევის ჩატარების ვადები/თარიღი</a:t>
            </a: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0" lvl="0" indent="0">
              <a:defRPr/>
            </a:pPr>
            <a:r>
              <a:rPr lang="ka-GE" b="0" dirty="0" smtClean="0">
                <a:solidFill>
                  <a:sysClr val="windowText" lastClr="000000"/>
                </a:solidFill>
              </a:rPr>
              <a:t>2014 წლის დეკემბერი</a:t>
            </a:r>
          </a:p>
          <a:p>
            <a:pPr marL="0" lvl="0" indent="0">
              <a:defRPr/>
            </a:pPr>
            <a:endParaRPr lang="ru-RU" b="0" dirty="0">
              <a:solidFill>
                <a:sysClr val="windowText" lastClr="000000"/>
              </a:solidFill>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ysClr val="windowText" lastClr="000000"/>
              </a:solidFill>
              <a:effectLst/>
              <a:uLnTx/>
              <a:uFillTx/>
            </a:endParaRPr>
          </a:p>
        </p:txBody>
      </p:sp>
      <p:sp>
        <p:nvSpPr>
          <p:cNvPr id="11" name="Content Placeholder 6"/>
          <p:cNvSpPr txBox="1">
            <a:spLocks/>
          </p:cNvSpPr>
          <p:nvPr/>
        </p:nvSpPr>
        <p:spPr bwMode="auto">
          <a:xfrm>
            <a:off x="5128800" y="1000108"/>
            <a:ext cx="3835688" cy="5040000"/>
          </a:xfrm>
          <a:prstGeom prst="rect">
            <a:avLst/>
          </a:prstGeom>
          <a:noFill/>
          <a:ln w="9525">
            <a:noFill/>
            <a:miter lim="800000"/>
            <a:headEnd/>
            <a:tailEnd/>
          </a:ln>
        </p:spPr>
        <p:txBody>
          <a:bodyPr/>
          <a:lstStyle/>
          <a:p>
            <a:pPr marL="185738" marR="0" lvl="0" indent="-185738" defTabSz="914400" eaLnBrk="0" fontAlgn="auto" latinLnBrk="0" hangingPunct="0">
              <a:lnSpc>
                <a:spcPct val="100000"/>
              </a:lnSpc>
              <a:spcBef>
                <a:spcPts val="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კვლევის არეალი</a:t>
            </a:r>
            <a:endParaRPr kumimoji="0" lang="en-US"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lvl="0">
              <a:spcBef>
                <a:spcPct val="20000"/>
              </a:spcBef>
              <a:defRPr/>
            </a:pPr>
            <a:endParaRPr lang="ka-GE" sz="12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საქართველო</a:t>
            </a:r>
          </a:p>
          <a:p>
            <a:pPr lvl="0">
              <a:spcBef>
                <a:spcPct val="20000"/>
              </a:spcBef>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კვლევის ტექნიკა</a:t>
            </a:r>
          </a:p>
          <a:p>
            <a:pPr lvl="0">
              <a:spcBef>
                <a:spcPct val="20000"/>
              </a:spcBef>
              <a:defRPr/>
            </a:pPr>
            <a:endParaRPr lang="ka-GE" sz="12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თვით-ადმინისტრირებადი ინტერვიუ</a:t>
            </a:r>
            <a:endParaRPr lang="ru-RU" sz="1200" dirty="0">
              <a:solidFill>
                <a:sysClr val="windowText" lastClr="000000"/>
              </a:solidFill>
              <a:latin typeface="Sylfaen" pitchFamily="18"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endParaRPr kumimoji="0" lang="ka-GE" sz="1200" b="0"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სამიზნე სეგმენტი</a:t>
            </a:r>
          </a:p>
          <a:p>
            <a:pPr lvl="0">
              <a:spcBef>
                <a:spcPct val="20000"/>
              </a:spcBef>
              <a:defRPr/>
            </a:pPr>
            <a:endParaRPr lang="ka-GE" sz="7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სახელმწიფო პროფესიულ საგანმანათლებლო დაწესებულების სტუდენტები</a:t>
            </a:r>
            <a:endParaRPr lang="ru-RU" sz="1200" dirty="0">
              <a:solidFill>
                <a:sysClr val="windowText" lastClr="000000"/>
              </a:solidFill>
              <a:latin typeface="Sylfaen"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შერჩევის მეთოდი</a:t>
            </a:r>
          </a:p>
          <a:p>
            <a:pPr lvl="0">
              <a:spcBef>
                <a:spcPct val="20000"/>
              </a:spcBef>
              <a:defRPr/>
            </a:pPr>
            <a:endParaRPr lang="ka-GE" sz="4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ერთ-საფეხურიანი კლასტერული შერჩევა წინასწარი სტრატიფიკაციით</a:t>
            </a:r>
            <a:endParaRPr lang="ru-RU" sz="1200" dirty="0">
              <a:solidFill>
                <a:sysClr val="windowText" lastClr="000000"/>
              </a:solidFill>
              <a:latin typeface="Sylfaen" pitchFamily="18" charset="0"/>
            </a:endParaRPr>
          </a:p>
          <a:p>
            <a:pPr marL="0" marR="0" lvl="0" indent="0" defTabSz="914400" eaLnBrk="1" fontAlgn="auto" latinLnBrk="0" hangingPunct="1">
              <a:lnSpc>
                <a:spcPct val="100000"/>
              </a:lnSpc>
              <a:spcBef>
                <a:spcPct val="20000"/>
              </a:spcBef>
              <a:spcAft>
                <a:spcPts val="0"/>
              </a:spcAft>
              <a:buClrTx/>
              <a:buSzTx/>
              <a:buFontTx/>
              <a:buNone/>
              <a:tabLst/>
              <a:defRPr/>
            </a:pPr>
            <a:endParaRPr kumimoji="0" lang="ka-GE" sz="1200" b="0"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შერჩევის ზომა</a:t>
            </a:r>
          </a:p>
          <a:p>
            <a:pPr lvl="0">
              <a:spcBef>
                <a:spcPct val="20000"/>
              </a:spcBef>
              <a:defRPr/>
            </a:pPr>
            <a:endParaRPr lang="ka-GE" sz="1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წინასწარ შერჩეული სტუდენტებიდან არგამოპასუხების შედეგების გათვალისწინებით შერჩევის ზომა შეადგეს 1825 სახელმწიფო პროფესიული სასწავლებლის სტუდენტს </a:t>
            </a:r>
          </a:p>
          <a:p>
            <a:pPr lvl="0">
              <a:spcBef>
                <a:spcPct val="20000"/>
              </a:spcBef>
              <a:defRPr/>
            </a:pPr>
            <a:endParaRPr lang="ka-GE" sz="1200" b="1" dirty="0">
              <a:solidFill>
                <a:sysClr val="windowText" lastClr="000000"/>
              </a:solidFill>
              <a:latin typeface="Sylfaen" pitchFamily="18" charset="0"/>
            </a:endParaRPr>
          </a:p>
          <a:p>
            <a:pPr lvl="0">
              <a:spcBef>
                <a:spcPct val="20000"/>
              </a:spcBef>
              <a:defRPr/>
            </a:pPr>
            <a:r>
              <a:rPr lang="ka-GE" sz="1200" b="1" dirty="0" smtClean="0">
                <a:solidFill>
                  <a:sysClr val="windowText" lastClr="000000"/>
                </a:solidFill>
                <a:latin typeface="Sylfaen" pitchFamily="18" charset="0"/>
              </a:rPr>
              <a:t>მონაცემთა განზოგადების მიზნით განხორციელდა შეწონვა</a:t>
            </a:r>
            <a:endParaRPr lang="ru-RU" sz="1200" b="1" dirty="0">
              <a:solidFill>
                <a:sysClr val="windowText" lastClr="000000"/>
              </a:solidFill>
              <a:latin typeface="Sylfaen" pitchFamily="18"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p:txBody>
      </p:sp>
    </p:spTree>
    <p:extLst>
      <p:ext uri="{BB962C8B-B14F-4D97-AF65-F5344CB8AC3E}">
        <p14:creationId xmlns:p14="http://schemas.microsoft.com/office/powerpoint/2010/main" val="4207555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60" y="260648"/>
            <a:ext cx="6653728" cy="411162"/>
          </a:xfrm>
          <a:noFill/>
        </p:spPr>
        <p:txBody>
          <a:bodyPr>
            <a:normAutofit/>
          </a:bodyPr>
          <a:lstStyle/>
          <a:p>
            <a:r>
              <a:rPr lang="ka-GE" dirty="0" smtClean="0"/>
              <a:t>პროფესიული პროგრამებისა შეფასება</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18740614"/>
              </p:ext>
            </p:extLst>
          </p:nvPr>
        </p:nvGraphicFramePr>
        <p:xfrm>
          <a:off x="561832" y="836712"/>
          <a:ext cx="8042616" cy="4477716"/>
        </p:xfrm>
        <a:graphic>
          <a:graphicData uri="http://schemas.openxmlformats.org/drawingml/2006/table">
            <a:tbl>
              <a:tblPr>
                <a:tableStyleId>{ED083AE6-46FA-4A59-8FB0-9F97EB10719F}</a:tableStyleId>
              </a:tblPr>
              <a:tblGrid>
                <a:gridCol w="4370208"/>
                <a:gridCol w="612068"/>
                <a:gridCol w="612068"/>
                <a:gridCol w="612068"/>
                <a:gridCol w="612068"/>
                <a:gridCol w="612068"/>
                <a:gridCol w="612068"/>
              </a:tblGrid>
              <a:tr h="1175026">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u="none" strike="noStrike" dirty="0">
                          <a:effectLst/>
                        </a:rPr>
                        <a:t>სრულიად 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სრულიად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ვიცი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უარი პასუხზე/გამორჩენა</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r>
              <a:tr h="329140">
                <a:tc>
                  <a:txBody>
                    <a:bodyPr/>
                    <a:lstStyle/>
                    <a:p>
                      <a:pPr algn="l" fontAlgn="b"/>
                      <a:r>
                        <a:rPr lang="ka-GE" sz="1100" u="none" strike="noStrike" dirty="0">
                          <a:effectLst/>
                        </a:rPr>
                        <a:t>სასწავლო პროგრამის შინაარსი სრულყოფილია</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39%</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a:effectLst/>
                        </a:rPr>
                        <a:t>53%</a:t>
                      </a:r>
                      <a:endParaRPr lang="en-US" sz="1100" b="0" i="0" u="none" strike="noStrike">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r>
              <a:tr h="394207">
                <a:tc>
                  <a:txBody>
                    <a:bodyPr/>
                    <a:lstStyle/>
                    <a:p>
                      <a:pPr algn="l" fontAlgn="b"/>
                      <a:r>
                        <a:rPr lang="ka-GE" sz="1100" u="none" strike="noStrike" dirty="0">
                          <a:effectLst/>
                        </a:rPr>
                        <a:t>სასწავლო პროგრამაში შემავალი საგნები შეესაბამება იმ პროფესიას, რომელსაც ვეუფლები</a:t>
                      </a:r>
                      <a:endParaRPr lang="ka-G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34%</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58%</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ctr"/>
                </a:tc>
              </a:tr>
              <a:tr h="338995">
                <a:tc>
                  <a:txBody>
                    <a:bodyPr/>
                    <a:lstStyle/>
                    <a:p>
                      <a:pPr algn="l" fontAlgn="b"/>
                      <a:r>
                        <a:rPr lang="ka-GE" sz="1100" u="none" strike="noStrike" dirty="0">
                          <a:effectLst/>
                        </a:rPr>
                        <a:t>სასწავლო პროგრამის ლიტერატურა და სხვა სასწავლო მასალები კარგად არის შერჩეული</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43%</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46%</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r>
              <a:tr h="338995">
                <a:tc>
                  <a:txBody>
                    <a:bodyPr/>
                    <a:lstStyle/>
                    <a:p>
                      <a:pPr algn="l" fontAlgn="b"/>
                      <a:r>
                        <a:rPr lang="ka-GE" sz="1100" u="none" strike="noStrike" dirty="0">
                          <a:effectLst/>
                        </a:rPr>
                        <a:t>პროგრამის სასწავლო მასალა ხელმისაწვდომია სასწავლებლის ბაზაზე</a:t>
                      </a:r>
                      <a:endParaRPr lang="ka-G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57%</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tc>
              </a:tr>
              <a:tr h="338995">
                <a:tc>
                  <a:txBody>
                    <a:bodyPr/>
                    <a:lstStyle/>
                    <a:p>
                      <a:pPr algn="l" fontAlgn="b"/>
                      <a:r>
                        <a:rPr lang="ka-GE" sz="1100" u="none" strike="noStrike" dirty="0">
                          <a:effectLst/>
                        </a:rPr>
                        <a:t>პროგრამის სასწავლო მასალა მრავალფეროვანია</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47%</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r>
              <a:tr h="271196">
                <a:tc>
                  <a:txBody>
                    <a:bodyPr/>
                    <a:lstStyle/>
                    <a:p>
                      <a:pPr algn="l" fontAlgn="b"/>
                      <a:r>
                        <a:rPr lang="ka-GE" sz="1100" u="none" strike="noStrike" dirty="0">
                          <a:effectLst/>
                        </a:rPr>
                        <a:t>პროგრამის სასწავლო მასალა ხელმისაწვდომია ჩემთვის გასაგებ ენაზე</a:t>
                      </a:r>
                      <a:endParaRPr lang="ka-G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67%</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tc>
              </a:tr>
              <a:tr h="271196">
                <a:tc>
                  <a:txBody>
                    <a:bodyPr/>
                    <a:lstStyle/>
                    <a:p>
                      <a:pPr algn="l" fontAlgn="b"/>
                      <a:r>
                        <a:rPr lang="ka-GE" sz="1100" u="none" strike="noStrike" dirty="0">
                          <a:effectLst/>
                        </a:rPr>
                        <a:t>სასწავლო პროგრამას აქვს საკმარისი პრაქტიკული ელემენტები</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37%</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50%</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r>
              <a:tr h="338995">
                <a:tc>
                  <a:txBody>
                    <a:bodyPr/>
                    <a:lstStyle/>
                    <a:p>
                      <a:pPr algn="l" fontAlgn="b"/>
                      <a:r>
                        <a:rPr lang="ka-GE" sz="1100" u="none" strike="noStrike" dirty="0">
                          <a:effectLst/>
                        </a:rPr>
                        <a:t>ის რასაც ვსწავლობ გამომადგება პრაქტიკაში</a:t>
                      </a:r>
                      <a:endParaRPr lang="ka-G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24%</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71%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tc>
              </a:tr>
              <a:tr h="595742">
                <a:tc>
                  <a:txBody>
                    <a:bodyPr/>
                    <a:lstStyle/>
                    <a:p>
                      <a:pPr algn="l" fontAlgn="b"/>
                      <a:r>
                        <a:rPr lang="ka-GE" sz="1100" u="none" strike="noStrike" dirty="0">
                          <a:effectLst/>
                        </a:rPr>
                        <a:t>პროგრამის თეორიული და პრაქტიკული კომპონენტები სწორად არის განაწილებული პროგრამაში</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48%</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r>
            </a:tbl>
          </a:graphicData>
        </a:graphic>
      </p:graphicFrame>
      <p:sp>
        <p:nvSpPr>
          <p:cNvPr id="8" name="Oval 7"/>
          <p:cNvSpPr/>
          <p:nvPr/>
        </p:nvSpPr>
        <p:spPr>
          <a:xfrm>
            <a:off x="6228184" y="3717032"/>
            <a:ext cx="1073108" cy="432048"/>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p:txBody>
      </p:sp>
      <p:sp>
        <p:nvSpPr>
          <p:cNvPr id="10" name="Rectangle 9"/>
          <p:cNvSpPr/>
          <p:nvPr/>
        </p:nvSpPr>
        <p:spPr>
          <a:xfrm>
            <a:off x="3050412" y="5373216"/>
            <a:ext cx="5554036" cy="1015663"/>
          </a:xfrm>
          <a:prstGeom prst="rect">
            <a:avLst/>
          </a:prstGeom>
          <a:ln>
            <a:solidFill>
              <a:schemeClr val="bg1">
                <a:lumMod val="50000"/>
              </a:schemeClr>
            </a:solidFill>
            <a:prstDash val="sysDash"/>
          </a:ln>
        </p:spPr>
        <p:txBody>
          <a:bodyPr wrap="square">
            <a:spAutoFit/>
          </a:bodyPr>
          <a:lstStyle/>
          <a:p>
            <a:pPr lvl="0" algn="just"/>
            <a:r>
              <a:rPr lang="ka-GE" sz="1200" dirty="0" smtClean="0"/>
              <a:t>სტუდენტები პროფესიულ პროგრამებს საკმაოდ მაღალ შეფასებას აძლევენ. განსაკუთრებით მაღალი შეფასებით  გამოირჩევა ისეთი პარამეტრები, როგორებიც არის პროგრამის სასწავლო მასალის ხელმისწვდომობა სტუდენტისთვის გასაგებ ენაზე (97%) და  ნასწავლის გამოსადეგობა პრაქტიკაში (95%). </a:t>
            </a:r>
            <a:endParaRPr lang="en-US" sz="1200" dirty="0">
              <a:solidFill>
                <a:prstClr val="black"/>
              </a:solidFill>
              <a:latin typeface="Calibri"/>
            </a:endParaRPr>
          </a:p>
        </p:txBody>
      </p:sp>
      <p:sp>
        <p:nvSpPr>
          <p:cNvPr id="11" name="Oval 10"/>
          <p:cNvSpPr/>
          <p:nvPr/>
        </p:nvSpPr>
        <p:spPr>
          <a:xfrm>
            <a:off x="6228184" y="4293096"/>
            <a:ext cx="1152128" cy="432048"/>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p:txBody>
      </p:sp>
    </p:spTree>
    <p:extLst>
      <p:ext uri="{BB962C8B-B14F-4D97-AF65-F5344CB8AC3E}">
        <p14:creationId xmlns:p14="http://schemas.microsoft.com/office/powerpoint/2010/main" val="1124462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სწავლის პროცესის შეფასება</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213509716"/>
              </p:ext>
            </p:extLst>
          </p:nvPr>
        </p:nvGraphicFramePr>
        <p:xfrm>
          <a:off x="561832" y="836712"/>
          <a:ext cx="8042618" cy="3888432"/>
        </p:xfrm>
        <a:graphic>
          <a:graphicData uri="http://schemas.openxmlformats.org/drawingml/2006/table">
            <a:tbl>
              <a:tblPr>
                <a:tableStyleId>{ED083AE6-46FA-4A59-8FB0-9F97EB10719F}</a:tableStyleId>
              </a:tblPr>
              <a:tblGrid>
                <a:gridCol w="4658240"/>
                <a:gridCol w="564063"/>
                <a:gridCol w="564063"/>
                <a:gridCol w="564063"/>
                <a:gridCol w="564063"/>
                <a:gridCol w="564063"/>
                <a:gridCol w="564063"/>
              </a:tblGrid>
              <a:tr h="1042820">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u="none" strike="noStrike" dirty="0">
                          <a:effectLst/>
                        </a:rPr>
                        <a:t>სრულიად 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სრულიად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ვიცი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უარი პასუხზე/გამორჩენა</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r>
              <a:tr h="292106">
                <a:tc>
                  <a:txBody>
                    <a:bodyPr/>
                    <a:lstStyle/>
                    <a:p>
                      <a:pPr algn="l" fontAlgn="b"/>
                      <a:r>
                        <a:rPr lang="ka-GE" sz="1100" b="0" i="0" u="none" strike="noStrike" dirty="0">
                          <a:solidFill>
                            <a:srgbClr val="000000"/>
                          </a:solidFill>
                          <a:effectLst/>
                          <a:latin typeface="Calibri" panose="020F0502020204030204" pitchFamily="34" charset="0"/>
                        </a:rPr>
                        <a:t>სასწავლო პროცესი გამოირჩევა ეფექტური სწავლების მეთოდებით</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8%</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46%</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r>
              <a:tr h="528713">
                <a:tc>
                  <a:txBody>
                    <a:bodyPr/>
                    <a:lstStyle/>
                    <a:p>
                      <a:pPr algn="l" fontAlgn="b"/>
                      <a:r>
                        <a:rPr lang="ka-GE" sz="1100" b="0" i="0" u="none" strike="noStrike" dirty="0">
                          <a:solidFill>
                            <a:srgbClr val="000000"/>
                          </a:solidFill>
                          <a:effectLst/>
                          <a:latin typeface="Calibri" panose="020F0502020204030204" pitchFamily="34" charset="0"/>
                        </a:rPr>
                        <a:t>ჩემი ცოდნის შეფასება (ნიშნების, ქულების დაწერა) ხდება სამართლიანად</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64%</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tc>
              </a:tr>
              <a:tr h="528713">
                <a:tc>
                  <a:txBody>
                    <a:bodyPr/>
                    <a:lstStyle/>
                    <a:p>
                      <a:pPr algn="l" fontAlgn="b"/>
                      <a:r>
                        <a:rPr lang="ka-GE" sz="1100" b="0" i="0" u="none" strike="noStrike" dirty="0" smtClean="0">
                          <a:solidFill>
                            <a:srgbClr val="000000"/>
                          </a:solidFill>
                          <a:effectLst/>
                          <a:latin typeface="Calibri" panose="020F0502020204030204" pitchFamily="34" charset="0"/>
                        </a:rPr>
                        <a:t>პროგრამის </a:t>
                      </a:r>
                      <a:r>
                        <a:rPr lang="ka-GE" sz="1100" b="0" i="0" u="none" strike="noStrike" dirty="0">
                          <a:solidFill>
                            <a:srgbClr val="000000"/>
                          </a:solidFill>
                          <a:effectLst/>
                          <a:latin typeface="Calibri" panose="020F0502020204030204" pitchFamily="34" charset="0"/>
                        </a:rPr>
                        <a:t>ხანგრძლივობა უზრუნველყოფს პროფესიის დაუფლებისთვის </a:t>
                      </a:r>
                      <a:r>
                        <a:rPr lang="ka-GE" sz="1100" b="0" i="0" u="none" strike="noStrike" dirty="0" smtClean="0">
                          <a:solidFill>
                            <a:srgbClr val="000000"/>
                          </a:solidFill>
                          <a:effectLst/>
                          <a:latin typeface="Calibri" panose="020F0502020204030204" pitchFamily="34" charset="0"/>
                        </a:rPr>
                        <a:t>საკმარისი </a:t>
                      </a:r>
                      <a:r>
                        <a:rPr lang="ka-GE" sz="1100" b="0" i="0" u="none" strike="noStrike" dirty="0">
                          <a:solidFill>
                            <a:srgbClr val="000000"/>
                          </a:solidFill>
                          <a:effectLst/>
                          <a:latin typeface="Calibri" panose="020F0502020204030204" pitchFamily="34" charset="0"/>
                        </a:rPr>
                        <a:t>ცოდნისა და </a:t>
                      </a:r>
                      <a:r>
                        <a:rPr lang="ka-GE" sz="1100" b="0" i="0" u="none" strike="noStrike" dirty="0" smtClean="0">
                          <a:solidFill>
                            <a:srgbClr val="000000"/>
                          </a:solidFill>
                          <a:effectLst/>
                          <a:latin typeface="Calibri" panose="020F0502020204030204" pitchFamily="34" charset="0"/>
                        </a:rPr>
                        <a:t>უნარ-ჩვევების ათვისებას</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6%</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41%</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49%</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r>
              <a:tr h="528713">
                <a:tc>
                  <a:txBody>
                    <a:bodyPr/>
                    <a:lstStyle/>
                    <a:p>
                      <a:pPr algn="l" fontAlgn="b"/>
                      <a:r>
                        <a:rPr lang="ka-GE" sz="1100" b="0" i="0" u="none" strike="noStrike" dirty="0">
                          <a:solidFill>
                            <a:srgbClr val="000000"/>
                          </a:solidFill>
                          <a:effectLst/>
                          <a:latin typeface="Calibri" panose="020F0502020204030204" pitchFamily="34" charset="0"/>
                        </a:rPr>
                        <a:t>უცხო ენის (ინგლისური ენის) სწავლების დონე დამაკმაყოფილებელია</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6%</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tc>
              </a:tr>
              <a:tr h="438654">
                <a:tc>
                  <a:txBody>
                    <a:bodyPr/>
                    <a:lstStyle/>
                    <a:p>
                      <a:pPr algn="l" fontAlgn="b"/>
                      <a:r>
                        <a:rPr lang="ka-GE" sz="1100" b="0" i="0" u="none" strike="noStrike" dirty="0">
                          <a:solidFill>
                            <a:srgbClr val="000000"/>
                          </a:solidFill>
                          <a:effectLst/>
                          <a:latin typeface="Calibri" panose="020F0502020204030204" pitchFamily="34" charset="0"/>
                        </a:rPr>
                        <a:t>სასწავლო პროცესი </a:t>
                      </a:r>
                      <a:r>
                        <a:rPr lang="ka-GE" sz="1100" b="0" i="0" u="none" strike="noStrike" dirty="0" smtClean="0">
                          <a:solidFill>
                            <a:srgbClr val="000000"/>
                          </a:solidFill>
                          <a:effectLst/>
                          <a:latin typeface="Calibri" panose="020F0502020204030204" pitchFamily="34" charset="0"/>
                        </a:rPr>
                        <a:t>ინტერაქტიულია (ლექციაზე ხდება მოსაზრებების</a:t>
                      </a:r>
                      <a:r>
                        <a:rPr lang="ka-GE" sz="1100" b="0" i="0" u="none" strike="noStrike" baseline="0" dirty="0" smtClean="0">
                          <a:solidFill>
                            <a:srgbClr val="000000"/>
                          </a:solidFill>
                          <a:effectLst/>
                          <a:latin typeface="Calibri" panose="020F0502020204030204" pitchFamily="34" charset="0"/>
                        </a:rPr>
                        <a:t> გაცვლა და აქტიური კომუნიკაცია ლექტორებსა და სტუდენტებს შორის)</a:t>
                      </a:r>
                      <a:endParaRPr lang="ka-GE" sz="1100" b="0" i="0" u="none" strike="noStrike" dirty="0">
                        <a:solidFill>
                          <a:srgbClr val="000000"/>
                        </a:solidFill>
                        <a:effectLst/>
                        <a:latin typeface="Calibri" panose="020F0502020204030204" pitchFamily="34" charset="0"/>
                      </a:endParaRP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34%</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59%</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r>
              <a:tr h="528713">
                <a:tc>
                  <a:txBody>
                    <a:bodyPr/>
                    <a:lstStyle/>
                    <a:p>
                      <a:pPr algn="l" fontAlgn="b"/>
                      <a:r>
                        <a:rPr lang="ka-GE" sz="1100" b="0" i="0" u="none" strike="noStrike" dirty="0">
                          <a:solidFill>
                            <a:srgbClr val="000000"/>
                          </a:solidFill>
                          <a:effectLst/>
                          <a:latin typeface="Calibri" panose="020F0502020204030204" pitchFamily="34" charset="0"/>
                        </a:rPr>
                        <a:t>წლის განმავლობაში საკმარისი რაოდენობის სტუდენტური </a:t>
                      </a:r>
                      <a:r>
                        <a:rPr lang="ka-GE" sz="1100" b="0" i="0" u="none" strike="noStrike" dirty="0" smtClean="0">
                          <a:solidFill>
                            <a:srgbClr val="000000"/>
                          </a:solidFill>
                          <a:effectLst/>
                          <a:latin typeface="Calibri" panose="020F0502020204030204" pitchFamily="34" charset="0"/>
                        </a:rPr>
                        <a:t>ღონისძიებები იმართება</a:t>
                      </a:r>
                      <a:endParaRPr lang="ka-G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33%</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24%</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tc>
              </a:tr>
            </a:tbl>
          </a:graphicData>
        </a:graphic>
      </p:graphicFrame>
      <p:sp>
        <p:nvSpPr>
          <p:cNvPr id="6" name="Oval 5"/>
          <p:cNvSpPr/>
          <p:nvPr/>
        </p:nvSpPr>
        <p:spPr>
          <a:xfrm>
            <a:off x="6444208" y="2230264"/>
            <a:ext cx="968204" cy="432048"/>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p:txBody>
      </p:sp>
      <p:sp>
        <p:nvSpPr>
          <p:cNvPr id="8" name="Rectangle 7"/>
          <p:cNvSpPr/>
          <p:nvPr/>
        </p:nvSpPr>
        <p:spPr>
          <a:xfrm>
            <a:off x="3203848" y="4996333"/>
            <a:ext cx="5400600" cy="1384995"/>
          </a:xfrm>
          <a:prstGeom prst="rect">
            <a:avLst/>
          </a:prstGeom>
          <a:ln>
            <a:solidFill>
              <a:schemeClr val="bg1">
                <a:lumMod val="50000"/>
              </a:schemeClr>
            </a:solidFill>
            <a:prstDash val="sysDash"/>
          </a:ln>
        </p:spPr>
        <p:txBody>
          <a:bodyPr wrap="square">
            <a:spAutoFit/>
          </a:bodyPr>
          <a:lstStyle/>
          <a:p>
            <a:pPr lvl="0" algn="just"/>
            <a:r>
              <a:rPr lang="ka-GE" sz="1200" dirty="0" smtClean="0"/>
              <a:t>კვლევამ უჩვენა, რომ სტუდენტების მიერ ზოგადად სასწავლო პროცესი დადებითად ფასდება.  რესპონდენტები განსაკუთრებით აღნიშნავენ  ცოდნის სამართლიანად შეფასებას (96%) და სასწავლო პროცესის ინტერაქტიულობას (93%). აღმოჩნდა, რომ სტუდენტები ყველაზე მეტად სტუდენტური ღონისძიებების ნაკლებობას უჩივიან  - მათი 40%  არ ეთანხმება, რომ წლის განმავლობაში </a:t>
            </a:r>
            <a:r>
              <a:rPr lang="ka-GE" sz="1200" dirty="0"/>
              <a:t>მსგავსი ღონისძიებები </a:t>
            </a:r>
            <a:r>
              <a:rPr lang="ka-GE" sz="1200" dirty="0" smtClean="0"/>
              <a:t>საკმარისი რაოდენობით იმართება. </a:t>
            </a:r>
            <a:endParaRPr lang="en-US" sz="1200" dirty="0">
              <a:solidFill>
                <a:prstClr val="black"/>
              </a:solidFill>
              <a:latin typeface="Calibri"/>
            </a:endParaRPr>
          </a:p>
        </p:txBody>
      </p:sp>
      <p:sp>
        <p:nvSpPr>
          <p:cNvPr id="9" name="Oval 8"/>
          <p:cNvSpPr/>
          <p:nvPr/>
        </p:nvSpPr>
        <p:spPr>
          <a:xfrm>
            <a:off x="6444208" y="3789040"/>
            <a:ext cx="968204" cy="432048"/>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p:txBody>
      </p:sp>
    </p:spTree>
    <p:extLst>
      <p:ext uri="{BB962C8B-B14F-4D97-AF65-F5344CB8AC3E}">
        <p14:creationId xmlns:p14="http://schemas.microsoft.com/office/powerpoint/2010/main" val="3578785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პროფესიული სასწავლებლების მასწავლებლების შეფასება</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680502109"/>
              </p:ext>
            </p:extLst>
          </p:nvPr>
        </p:nvGraphicFramePr>
        <p:xfrm>
          <a:off x="561832" y="836712"/>
          <a:ext cx="8042618" cy="3545314"/>
        </p:xfrm>
        <a:graphic>
          <a:graphicData uri="http://schemas.openxmlformats.org/drawingml/2006/table">
            <a:tbl>
              <a:tblPr>
                <a:tableStyleId>{ED083AE6-46FA-4A59-8FB0-9F97EB10719F}</a:tableStyleId>
              </a:tblPr>
              <a:tblGrid>
                <a:gridCol w="4658240"/>
                <a:gridCol w="564063"/>
                <a:gridCol w="564063"/>
                <a:gridCol w="564063"/>
                <a:gridCol w="564063"/>
                <a:gridCol w="564063"/>
                <a:gridCol w="564063"/>
              </a:tblGrid>
              <a:tr h="1008112">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u="none" strike="noStrike" dirty="0">
                          <a:effectLst/>
                        </a:rPr>
                        <a:t>სრულიად 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სრულიად ვეთანხმები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არ ვიცი</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ctr" fontAlgn="b"/>
                      <a:r>
                        <a:rPr lang="ka-GE" sz="1100" b="1" u="none" strike="noStrike" dirty="0">
                          <a:effectLst/>
                        </a:rPr>
                        <a:t>უარი პასუხზე/გამორჩენა</a:t>
                      </a:r>
                      <a:endParaRPr lang="ka-GE" sz="1100" b="1" i="0" u="none" strike="noStrike" dirty="0">
                        <a:solidFill>
                          <a:srgbClr val="000000"/>
                        </a:solidFill>
                        <a:effectLst/>
                        <a:latin typeface="Calibri" panose="020F0502020204030204" pitchFamily="34" charset="0"/>
                      </a:endParaRPr>
                    </a:p>
                  </a:txBody>
                  <a:tcPr marL="9525" marR="9525" marT="9525" marB="0" vert="vert270" anchor="ctr"/>
                </a:tc>
              </a:tr>
              <a:tr h="229611">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მასწავლებლებს აქვთ მაღალი დონის პროფესიული ცოდნა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25%</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72%</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r>
              <a:tr h="415596">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მასწავლებლებს აქვთ მაღალი დონის პრაქტიკული გამოცდილება</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71%</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tc>
              </a:tr>
              <a:tr h="415596">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მასწავლებლები მიუკერძოებლები არიან და მათთვის ყველა სტუდენტი თანაბარია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25%</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r>
              <a:tr h="415596">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მასწავლებლებს შეუძლიათ მარტივად დაამყარონ კომუნიკაცია სტუდენტებთან</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27%</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70%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r>
              <a:tr h="229611">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მასწავლებლები გაწონასწორებულები არიან/ არ ყვებიან ემოციებს</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31%</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61%</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r>
              <a:tr h="415596">
                <a:tc>
                  <a:txBody>
                    <a:bodyPr/>
                    <a:lstStyle/>
                    <a:p>
                      <a:pPr algn="l" fontAlgn="b"/>
                      <a:r>
                        <a:rPr lang="ka-GE" sz="1100" b="0" i="0" u="none" strike="noStrike" dirty="0">
                          <a:solidFill>
                            <a:srgbClr val="000000"/>
                          </a:solidFill>
                          <a:effectLst/>
                          <a:latin typeface="Calibri" panose="020F0502020204030204" pitchFamily="34" charset="0"/>
                        </a:rPr>
                        <a:t>მასწავლებლები კეთილგანწყობილები არიან სტუდენტების მიმართ</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72%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tc>
              </a:tr>
              <a:tr h="415596">
                <a:tc>
                  <a:txBody>
                    <a:bodyPr/>
                    <a:lstStyle/>
                    <a:p>
                      <a:pPr algn="l" fontAlgn="b"/>
                      <a:r>
                        <a:rPr lang="ka-GE" sz="1100" b="0" i="0" u="none" strike="noStrike" dirty="0">
                          <a:solidFill>
                            <a:srgbClr val="000000"/>
                          </a:solidFill>
                          <a:effectLst/>
                          <a:latin typeface="Calibri" panose="020F0502020204030204" pitchFamily="34" charset="0"/>
                        </a:rPr>
                        <a:t>უცხო ენას (ინგლისურ ენას) პროფესიონალი მასწავლებლები მასწავლიან</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30%</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62%</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r>
            </a:tbl>
          </a:graphicData>
        </a:graphic>
      </p:graphicFrame>
      <p:sp>
        <p:nvSpPr>
          <p:cNvPr id="8" name="Rectangle 7"/>
          <p:cNvSpPr/>
          <p:nvPr/>
        </p:nvSpPr>
        <p:spPr>
          <a:xfrm>
            <a:off x="3275856" y="4996333"/>
            <a:ext cx="5256584" cy="1384995"/>
          </a:xfrm>
          <a:prstGeom prst="rect">
            <a:avLst/>
          </a:prstGeom>
          <a:ln>
            <a:solidFill>
              <a:schemeClr val="bg1">
                <a:lumMod val="50000"/>
              </a:schemeClr>
            </a:solidFill>
            <a:prstDash val="sysDash"/>
          </a:ln>
        </p:spPr>
        <p:txBody>
          <a:bodyPr wrap="square">
            <a:spAutoFit/>
          </a:bodyPr>
          <a:lstStyle/>
          <a:p>
            <a:pPr lvl="0" algn="just"/>
            <a:r>
              <a:rPr lang="ka-GE" sz="1200" dirty="0" smtClean="0"/>
              <a:t>კვლევამ უჩვენა, რომ სტუდენტები უმაღლეს შეფასებას აძლევენ პროფესიული სასწავლებლების მასწავლებლებს. ეს დაახლოებით, თანაბრად ეხება ყველა იმ პარამეტრს, რომლებითაც მასწავლებლები ფასდებიან. სხვებთან შედარებით ოდნავ დაბალი შეფასება  აქვს უცხო ენის (ინგლისური ენის) მასწავლებლების პროფესიონალიზმს, თუმცა მთლიანობაში დებულებას, ამ შემთხვევაშიც, ეთანხმება გამოკითხულთა დიდი უმრავლესობა (92%). </a:t>
            </a:r>
            <a:endParaRPr lang="en-US" sz="1200" dirty="0">
              <a:solidFill>
                <a:prstClr val="black"/>
              </a:solidFill>
              <a:latin typeface="Calibri"/>
            </a:endParaRPr>
          </a:p>
        </p:txBody>
      </p:sp>
    </p:spTree>
    <p:extLst>
      <p:ext uri="{BB962C8B-B14F-4D97-AF65-F5344CB8AC3E}">
        <p14:creationId xmlns:p14="http://schemas.microsoft.com/office/powerpoint/2010/main" val="1357109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პროფესიული სასწავლებლის ინფრასტრუქტურის შეფასება</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209781719"/>
              </p:ext>
            </p:extLst>
          </p:nvPr>
        </p:nvGraphicFramePr>
        <p:xfrm>
          <a:off x="467545" y="836712"/>
          <a:ext cx="8136902" cy="3888434"/>
        </p:xfrm>
        <a:graphic>
          <a:graphicData uri="http://schemas.openxmlformats.org/drawingml/2006/table">
            <a:tbl>
              <a:tblPr>
                <a:tableStyleId>{ED083AE6-46FA-4A59-8FB0-9F97EB10719F}</a:tableStyleId>
              </a:tblPr>
              <a:tblGrid>
                <a:gridCol w="4392487"/>
                <a:gridCol w="748883"/>
                <a:gridCol w="748883"/>
                <a:gridCol w="748883"/>
                <a:gridCol w="748883"/>
                <a:gridCol w="748883"/>
              </a:tblGrid>
              <a:tr h="859198">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i="0" u="none" strike="noStrike" dirty="0">
                          <a:solidFill>
                            <a:srgbClr val="000000"/>
                          </a:solidFill>
                          <a:effectLst/>
                          <a:latin typeface="Calibri" panose="020F0502020204030204" pitchFamily="34" charset="0"/>
                        </a:rPr>
                        <a:t>ძალიან უკმაყოფილო</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უკმაყოფილო</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კმაყოფილი</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ძალიან კმაყოფილი</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უარი პასუხზე/გამორჩენა</a:t>
                      </a:r>
                    </a:p>
                  </a:txBody>
                  <a:tcPr marL="9525" marR="9525" marT="9525" marB="0" vert="vert270" anchor="ctr"/>
                </a:tc>
              </a:tr>
              <a:tr h="354100">
                <a:tc>
                  <a:txBody>
                    <a:bodyPr/>
                    <a:lstStyle/>
                    <a:p>
                      <a:pPr algn="l" fontAlgn="b"/>
                      <a:r>
                        <a:rPr lang="ka-GE" sz="1100" b="0" i="0" u="none" strike="noStrike" dirty="0">
                          <a:solidFill>
                            <a:srgbClr val="000000"/>
                          </a:solidFill>
                          <a:effectLst/>
                          <a:latin typeface="Calibri" panose="020F0502020204030204" pitchFamily="34" charset="0"/>
                        </a:rPr>
                        <a:t>სასწავლებლის გეოგრაფიული მდებარეობა (ადვილად მისასვლელი </a:t>
                      </a:r>
                      <a:r>
                        <a:rPr lang="ka-GE" sz="1100" b="0" i="0" u="none" strike="noStrike" dirty="0" smtClean="0">
                          <a:solidFill>
                            <a:srgbClr val="000000"/>
                          </a:solidFill>
                          <a:effectLst/>
                          <a:latin typeface="Calibri" panose="020F0502020204030204" pitchFamily="34" charset="0"/>
                        </a:rPr>
                        <a:t>ტრანსპორტით/ფეხით</a:t>
                      </a:r>
                      <a:r>
                        <a:rPr lang="ka-GE" sz="1100" b="0" i="0" u="none" strike="noStrike" dirty="0">
                          <a:solidFill>
                            <a:srgbClr val="000000"/>
                          </a:solidFill>
                          <a:effectLst/>
                          <a:latin typeface="Calibri" panose="020F0502020204030204" pitchFamily="34" charset="0"/>
                        </a:rPr>
                        <a:t>)</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8%</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35%</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47%</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r>
              <a:tr h="354206">
                <a:tc>
                  <a:txBody>
                    <a:bodyPr/>
                    <a:lstStyle/>
                    <a:p>
                      <a:pPr algn="l" fontAlgn="b"/>
                      <a:r>
                        <a:rPr lang="ka-GE" sz="1100" b="0" i="0" u="none" strike="noStrike" dirty="0">
                          <a:solidFill>
                            <a:srgbClr val="000000"/>
                          </a:solidFill>
                          <a:effectLst/>
                          <a:latin typeface="Calibri" panose="020F0502020204030204" pitchFamily="34" charset="0"/>
                        </a:rPr>
                        <a:t>სასწავლებლის შენობის ზოგადი კეთილმოწყობა</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43%</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tc>
              </a:tr>
              <a:tr h="354206">
                <a:tc>
                  <a:txBody>
                    <a:bodyPr/>
                    <a:lstStyle/>
                    <a:p>
                      <a:pPr algn="l" fontAlgn="b"/>
                      <a:r>
                        <a:rPr lang="ka-GE" sz="1100" b="0" i="0" u="none" strike="noStrike" dirty="0">
                          <a:solidFill>
                            <a:srgbClr val="000000"/>
                          </a:solidFill>
                          <a:effectLst/>
                          <a:latin typeface="Calibri" panose="020F0502020204030204" pitchFamily="34" charset="0"/>
                        </a:rPr>
                        <a:t>აუდიტორიების ზომა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43%</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r>
              <a:tr h="354206">
                <a:tc>
                  <a:txBody>
                    <a:bodyPr/>
                    <a:lstStyle/>
                    <a:p>
                      <a:pPr algn="l" fontAlgn="b"/>
                      <a:r>
                        <a:rPr lang="ka-GE" sz="1100" b="0" i="0" u="none" strike="noStrike" dirty="0">
                          <a:solidFill>
                            <a:srgbClr val="000000"/>
                          </a:solidFill>
                          <a:effectLst/>
                          <a:latin typeface="Calibri" panose="020F0502020204030204" pitchFamily="34" charset="0"/>
                        </a:rPr>
                        <a:t>აუდიტორიების ავეჯით/ ინვენტარით უზრუნველყოფა</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41%</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tc>
              </a:tr>
              <a:tr h="195694">
                <a:tc>
                  <a:txBody>
                    <a:bodyPr/>
                    <a:lstStyle/>
                    <a:p>
                      <a:pPr algn="l" fontAlgn="b"/>
                      <a:r>
                        <a:rPr lang="ka-GE" sz="1100" b="0" i="0" u="none" strike="noStrike" dirty="0">
                          <a:solidFill>
                            <a:srgbClr val="000000"/>
                          </a:solidFill>
                          <a:effectLst/>
                          <a:latin typeface="Calibri" panose="020F0502020204030204" pitchFamily="34" charset="0"/>
                        </a:rPr>
                        <a:t>აუდიტორიის განათება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6%</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41%</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49%</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r>
              <a:tr h="354206">
                <a:tc>
                  <a:txBody>
                    <a:bodyPr/>
                    <a:lstStyle/>
                    <a:p>
                      <a:pPr algn="l" fontAlgn="b"/>
                      <a:r>
                        <a:rPr lang="ka-GE" sz="1100" b="0" i="0" u="none" strike="noStrike" dirty="0">
                          <a:solidFill>
                            <a:srgbClr val="000000"/>
                          </a:solidFill>
                          <a:effectLst/>
                          <a:latin typeface="Calibri" panose="020F0502020204030204" pitchFamily="34" charset="0"/>
                        </a:rPr>
                        <a:t>აუდიტორიის სისუფთავე</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39%</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46%</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tc>
              </a:tr>
              <a:tr h="354206">
                <a:tc>
                  <a:txBody>
                    <a:bodyPr/>
                    <a:lstStyle/>
                    <a:p>
                      <a:pPr algn="l" fontAlgn="b"/>
                      <a:r>
                        <a:rPr lang="ka-GE" sz="1100" b="0" i="0" u="none" strike="noStrike" dirty="0">
                          <a:solidFill>
                            <a:srgbClr val="000000"/>
                          </a:solidFill>
                          <a:effectLst/>
                          <a:latin typeface="Calibri" panose="020F0502020204030204" pitchFamily="34" charset="0"/>
                        </a:rPr>
                        <a:t>ტემპერატურა აუდიტორიაში</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37%</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45%</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r>
              <a:tr h="354206">
                <a:tc>
                  <a:txBody>
                    <a:bodyPr/>
                    <a:lstStyle/>
                    <a:p>
                      <a:pPr algn="l" fontAlgn="b"/>
                      <a:r>
                        <a:rPr lang="ka-GE" sz="1100" b="0" i="0" u="none" strike="noStrike" dirty="0">
                          <a:solidFill>
                            <a:srgbClr val="000000"/>
                          </a:solidFill>
                          <a:effectLst/>
                          <a:latin typeface="Calibri" panose="020F0502020204030204" pitchFamily="34" charset="0"/>
                        </a:rPr>
                        <a:t>სანიტარული კვანძის (ტუალეტის) გამართულობა</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9%</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15%</a:t>
                      </a:r>
                    </a:p>
                  </a:txBody>
                  <a:tcPr marL="9525" marR="9525" marT="9525" marB="0" anchor="ctr">
                    <a:noFill/>
                  </a:tcPr>
                </a:tc>
                <a:tc>
                  <a:txBody>
                    <a:bodyPr/>
                    <a:lstStyle/>
                    <a:p>
                      <a:pPr algn="ctr" fontAlgn="b"/>
                      <a:r>
                        <a:rPr lang="en-US" sz="1100" b="0" i="0" u="none" strike="noStrike">
                          <a:solidFill>
                            <a:srgbClr val="000000"/>
                          </a:solidFill>
                          <a:effectLst/>
                          <a:latin typeface="Calibri" panose="020F0502020204030204" pitchFamily="34" charset="0"/>
                        </a:rPr>
                        <a:t>38%</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34%</a:t>
                      </a:r>
                    </a:p>
                  </a:txBody>
                  <a:tcPr marL="9525" marR="9525" marT="9525" marB="0" anchor="ctr">
                    <a:no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noFill/>
                  </a:tcPr>
                </a:tc>
              </a:tr>
              <a:tr h="354206">
                <a:tc>
                  <a:txBody>
                    <a:bodyPr/>
                    <a:lstStyle/>
                    <a:p>
                      <a:pPr algn="l" fontAlgn="b"/>
                      <a:r>
                        <a:rPr lang="ka-GE" sz="1100" b="0" i="0" u="none" strike="noStrike" dirty="0">
                          <a:solidFill>
                            <a:srgbClr val="000000"/>
                          </a:solidFill>
                          <a:effectLst/>
                          <a:latin typeface="Calibri" panose="020F0502020204030204" pitchFamily="34" charset="0"/>
                        </a:rPr>
                        <a:t>სასწავლო ტექნიკური ბაზა (სასწავლო ინვენტარი, ტექნიკა, სახელოსნო, ა.შ.)</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9%</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41%</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42%</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r>
            </a:tbl>
          </a:graphicData>
        </a:graphic>
      </p:graphicFrame>
      <p:sp>
        <p:nvSpPr>
          <p:cNvPr id="6" name="Rectangle 5"/>
          <p:cNvSpPr/>
          <p:nvPr/>
        </p:nvSpPr>
        <p:spPr>
          <a:xfrm>
            <a:off x="3275856" y="4996333"/>
            <a:ext cx="5328592" cy="1384995"/>
          </a:xfrm>
          <a:prstGeom prst="rect">
            <a:avLst/>
          </a:prstGeom>
          <a:ln>
            <a:solidFill>
              <a:schemeClr val="bg1">
                <a:lumMod val="50000"/>
              </a:schemeClr>
            </a:solidFill>
            <a:prstDash val="sysDash"/>
          </a:ln>
        </p:spPr>
        <p:txBody>
          <a:bodyPr wrap="square">
            <a:spAutoFit/>
          </a:bodyPr>
          <a:lstStyle/>
          <a:p>
            <a:pPr lvl="0" algn="just"/>
            <a:r>
              <a:rPr lang="ka-GE" sz="1200" dirty="0" smtClean="0"/>
              <a:t>კვლევამ უჩვენა, რომ სტუდენტები, ძირითადად, კმაყოფილები არიან პროფესიული სასწავლებლების ინფრასტრუქტურით. ეს დაახლოებით თანაბრად ეხება როგორც აუდიტორების მოწყობას, ასევე სასწავლო-ტექნიკურ ბაზას და სასწავლებლის მდებარეობს.  ყველაზე დაბალ შეფასებას პროფესიული სასწავლებლების სანიტარული კვანძების გამართულობა იმსახურებს, რომლითაც უკმაყოფილოა ყოველი მეხუთე გამოკითხული. </a:t>
            </a:r>
            <a:endParaRPr lang="en-US" sz="1200" dirty="0">
              <a:solidFill>
                <a:prstClr val="black"/>
              </a:solidFill>
              <a:latin typeface="Calibri"/>
            </a:endParaRPr>
          </a:p>
        </p:txBody>
      </p:sp>
      <p:sp>
        <p:nvSpPr>
          <p:cNvPr id="7" name="Oval 6"/>
          <p:cNvSpPr/>
          <p:nvPr/>
        </p:nvSpPr>
        <p:spPr>
          <a:xfrm>
            <a:off x="5004048" y="4005064"/>
            <a:ext cx="1224136" cy="354524"/>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p:txBody>
      </p:sp>
    </p:spTree>
    <p:extLst>
      <p:ext uri="{BB962C8B-B14F-4D97-AF65-F5344CB8AC3E}">
        <p14:creationId xmlns:p14="http://schemas.microsoft.com/office/powerpoint/2010/main" val="2402891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fontScale="90000"/>
          </a:bodyPr>
          <a:lstStyle/>
          <a:p>
            <a:r>
              <a:rPr lang="ka-GE" dirty="0" smtClean="0"/>
              <a:t>შეხვედრები პროფესიული სასწავლებლის ადმინისტრაციასთან</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5" name="Rectangle 8"/>
          <p:cNvSpPr>
            <a:spLocks noChangeArrowheads="1"/>
          </p:cNvSpPr>
          <p:nvPr/>
        </p:nvSpPr>
        <p:spPr bwMode="auto">
          <a:xfrm>
            <a:off x="467544" y="764704"/>
            <a:ext cx="3816424" cy="769441"/>
          </a:xfrm>
          <a:prstGeom prst="rect">
            <a:avLst/>
          </a:prstGeom>
          <a:noFill/>
          <a:ln w="9525">
            <a:noFill/>
            <a:miter lim="800000"/>
            <a:headEnd/>
            <a:tailEnd/>
          </a:ln>
        </p:spPr>
        <p:txBody>
          <a:bodyPr wrap="square">
            <a:spAutoFit/>
          </a:bodyPr>
          <a:lstStyle/>
          <a:p>
            <a:r>
              <a:rPr lang="ka-GE" sz="1100" dirty="0"/>
              <a:t>ხდება თუ არა </a:t>
            </a:r>
            <a:r>
              <a:rPr lang="ka-GE" sz="1100" dirty="0" smtClean="0"/>
              <a:t>სასწავლებელში </a:t>
            </a:r>
            <a:r>
              <a:rPr lang="ka-GE" sz="1100" dirty="0"/>
              <a:t>ადმინისტრაციის მიერ შეხვედრების ორგანიზება, სადაც </a:t>
            </a:r>
            <a:r>
              <a:rPr lang="ka-GE" sz="1100" dirty="0" smtClean="0"/>
              <a:t>სტუდენტებს საშუალება აქვთ გაუზიარონ ადმინისტრაციას მათი პრობლემები და/ან სურვილები</a:t>
            </a:r>
            <a:r>
              <a:rPr lang="ka-GE" sz="1100" dirty="0" smtClean="0">
                <a:latin typeface="Sylfaen" pitchFamily="18" charset="0"/>
              </a:rPr>
              <a:t>?</a:t>
            </a:r>
            <a:endParaRPr lang="en-US" sz="1100" dirty="0">
              <a:latin typeface="Sylfaen" pitchFamily="18" charset="0"/>
            </a:endParaRPr>
          </a:p>
        </p:txBody>
      </p:sp>
      <p:cxnSp>
        <p:nvCxnSpPr>
          <p:cNvPr id="6" name="Straight Connector 5"/>
          <p:cNvCxnSpPr/>
          <p:nvPr/>
        </p:nvCxnSpPr>
        <p:spPr>
          <a:xfrm>
            <a:off x="530132" y="1534145"/>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7" name="Chart 6"/>
          <p:cNvGraphicFramePr/>
          <p:nvPr>
            <p:extLst>
              <p:ext uri="{D42A27DB-BD31-4B8C-83A1-F6EECF244321}">
                <p14:modId xmlns:p14="http://schemas.microsoft.com/office/powerpoint/2010/main" val="2478619738"/>
              </p:ext>
            </p:extLst>
          </p:nvPr>
        </p:nvGraphicFramePr>
        <p:xfrm>
          <a:off x="1403648" y="1772816"/>
          <a:ext cx="3768080" cy="2571022"/>
        </p:xfrm>
        <a:graphic>
          <a:graphicData uri="http://schemas.openxmlformats.org/drawingml/2006/chart">
            <c:chart xmlns:c="http://schemas.openxmlformats.org/drawingml/2006/chart" xmlns:r="http://schemas.openxmlformats.org/officeDocument/2006/relationships" r:id="rId2"/>
          </a:graphicData>
        </a:graphic>
      </p:graphicFrame>
      <p:sp>
        <p:nvSpPr>
          <p:cNvPr id="18" name="Rectangle 17"/>
          <p:cNvSpPr/>
          <p:nvPr/>
        </p:nvSpPr>
        <p:spPr>
          <a:xfrm>
            <a:off x="4283968" y="4509120"/>
            <a:ext cx="4320480" cy="1200329"/>
          </a:xfrm>
          <a:prstGeom prst="rect">
            <a:avLst/>
          </a:prstGeom>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პროფესიულის სასწავლებლების ადმინისტრაცია ორგანიზებას  უწევს შეხვედრებს, სადაც სტუდენტებს საკუთარი მოსაზრების გამოხატვის საშუალება აქვთ - ამის თაობაზე საუბრობს გამოკითხულების 62%, მათგან ყოველი მესამე  კი ასეთ შეხვედრებს ვერ იხსენებს. </a:t>
            </a:r>
            <a:endParaRPr lang="en-US" sz="1200" dirty="0">
              <a:solidFill>
                <a:prstClr val="black"/>
              </a:solidFill>
              <a:latin typeface="Calibri"/>
            </a:endParaRPr>
          </a:p>
        </p:txBody>
      </p:sp>
    </p:spTree>
    <p:extLst>
      <p:ext uri="{BB962C8B-B14F-4D97-AF65-F5344CB8AC3E}">
        <p14:creationId xmlns:p14="http://schemas.microsoft.com/office/powerpoint/2010/main" val="240461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128792" cy="411162"/>
          </a:xfrm>
          <a:noFill/>
        </p:spPr>
        <p:txBody>
          <a:bodyPr>
            <a:normAutofit fontScale="90000"/>
          </a:bodyPr>
          <a:lstStyle/>
          <a:p>
            <a:r>
              <a:rPr lang="ka-GE" dirty="0" smtClean="0"/>
              <a:t>ზოგადი დამოკიდებულებები პროფესიული სასწავლებლის მიმართ (1)</a:t>
            </a:r>
            <a:endParaRPr lang="en-US" dirty="0"/>
          </a:p>
        </p:txBody>
      </p:sp>
      <p:sp>
        <p:nvSpPr>
          <p:cNvPr id="13" name="Rectangle 12"/>
          <p:cNvSpPr/>
          <p:nvPr/>
        </p:nvSpPr>
        <p:spPr>
          <a:xfrm>
            <a:off x="467544" y="6165304"/>
            <a:ext cx="2520280" cy="214827"/>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სრული შერჩევითი ერთობლიობა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ka-GE" sz="900" i="1" kern="0" noProof="0" dirty="0" smtClean="0">
                <a:solidFill>
                  <a:sysClr val="windowText" lastClr="000000"/>
                </a:solidFill>
                <a:latin typeface="Sylfaen" panose="010A0502050306030303" pitchFamily="18" charset="0"/>
              </a:rPr>
              <a:t>1825</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14785555"/>
              </p:ext>
            </p:extLst>
          </p:nvPr>
        </p:nvGraphicFramePr>
        <p:xfrm>
          <a:off x="467545" y="836712"/>
          <a:ext cx="8136900" cy="3528394"/>
        </p:xfrm>
        <a:graphic>
          <a:graphicData uri="http://schemas.openxmlformats.org/drawingml/2006/table">
            <a:tbl>
              <a:tblPr>
                <a:tableStyleId>{ED083AE6-46FA-4A59-8FB0-9F97EB10719F}</a:tableStyleId>
              </a:tblPr>
              <a:tblGrid>
                <a:gridCol w="5184575"/>
                <a:gridCol w="590465"/>
                <a:gridCol w="590465"/>
                <a:gridCol w="590465"/>
                <a:gridCol w="590465"/>
                <a:gridCol w="590465"/>
              </a:tblGrid>
              <a:tr h="1003299">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ka-GE" sz="1100" b="1" i="0" u="none" strike="noStrike" dirty="0">
                          <a:solidFill>
                            <a:srgbClr val="000000"/>
                          </a:solidFill>
                          <a:effectLst/>
                          <a:latin typeface="Calibri" panose="020F0502020204030204" pitchFamily="34" charset="0"/>
                        </a:rPr>
                        <a:t>სრულიად არ ვეთანხმები</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არ ვეთანხმები</a:t>
                      </a:r>
                    </a:p>
                  </a:txBody>
                  <a:tcPr marL="9525" marR="9525" marT="9525" marB="0" vert="vert270" anchor="ctr"/>
                </a:tc>
                <a:tc>
                  <a:txBody>
                    <a:bodyPr/>
                    <a:lstStyle/>
                    <a:p>
                      <a:pPr algn="ctr" fontAlgn="b"/>
                      <a:r>
                        <a:rPr lang="ka-GE" sz="1100" b="1" i="0" u="none" strike="noStrike">
                          <a:solidFill>
                            <a:srgbClr val="000000"/>
                          </a:solidFill>
                          <a:effectLst/>
                          <a:latin typeface="Calibri" panose="020F0502020204030204" pitchFamily="34" charset="0"/>
                        </a:rPr>
                        <a:t>ვეთანხმები</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სრულიად ვეთანხმები</a:t>
                      </a:r>
                    </a:p>
                  </a:txBody>
                  <a:tcPr marL="9525" marR="9525" marT="9525" marB="0" vert="vert270" anchor="ctr"/>
                </a:tc>
                <a:tc>
                  <a:txBody>
                    <a:bodyPr/>
                    <a:lstStyle/>
                    <a:p>
                      <a:pPr algn="ctr" fontAlgn="b"/>
                      <a:r>
                        <a:rPr lang="ka-GE" sz="1100" b="1" i="0" u="none" strike="noStrike" dirty="0">
                          <a:solidFill>
                            <a:srgbClr val="000000"/>
                          </a:solidFill>
                          <a:effectLst/>
                          <a:latin typeface="Calibri" panose="020F0502020204030204" pitchFamily="34" charset="0"/>
                        </a:rPr>
                        <a:t>უარი პასუხზე/გამორჩენა</a:t>
                      </a:r>
                    </a:p>
                  </a:txBody>
                  <a:tcPr marL="9525" marR="9525" marT="9525" marB="0" vert="vert270" anchor="ctr"/>
                </a:tc>
              </a:tr>
              <a:tr h="228515">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სწავლა  პრესტიჟულია</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47%</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39%</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r>
              <a:tr h="413613">
                <a:tc>
                  <a:txBody>
                    <a:bodyPr/>
                    <a:lstStyle/>
                    <a:p>
                      <a:pPr algn="l" fontAlgn="b"/>
                      <a:r>
                        <a:rPr lang="ka-GE" sz="1100" b="0" i="0" u="none" strike="noStrike" dirty="0">
                          <a:solidFill>
                            <a:srgbClr val="000000"/>
                          </a:solidFill>
                          <a:effectLst/>
                          <a:latin typeface="Calibri" panose="020F0502020204030204" pitchFamily="34" charset="0"/>
                        </a:rPr>
                        <a:t>პროფესიული განათლების სისტემა ამზადებს პროფესიონალებს</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47%</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41%</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tc>
              </a:tr>
              <a:tr h="413613">
                <a:tc>
                  <a:txBody>
                    <a:bodyPr/>
                    <a:lstStyle/>
                    <a:p>
                      <a:pPr algn="l" fontAlgn="b"/>
                      <a:r>
                        <a:rPr lang="ka-GE" sz="1100" b="0" i="0" u="none" strike="noStrike">
                          <a:solidFill>
                            <a:srgbClr val="000000"/>
                          </a:solidFill>
                          <a:effectLst/>
                          <a:latin typeface="Calibri" panose="020F0502020204030204" pitchFamily="34" charset="0"/>
                        </a:rPr>
                        <a:t>პროფესიული სასწავლებელის კურსდამთავრებულს დასაქმების მაღალი შანსი აქვს</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14%</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46%</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33%</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r>
              <a:tr h="413613">
                <a:tc>
                  <a:txBody>
                    <a:bodyPr/>
                    <a:lstStyle/>
                    <a:p>
                      <a:pPr algn="l" fontAlgn="b"/>
                      <a:r>
                        <a:rPr lang="ka-GE" sz="1100" b="0" i="0" u="none" strike="noStrike">
                          <a:solidFill>
                            <a:srgbClr val="000000"/>
                          </a:solidFill>
                          <a:effectLst/>
                          <a:latin typeface="Calibri" panose="020F0502020204030204" pitchFamily="34" charset="0"/>
                        </a:rPr>
                        <a:t>პროფესიულ სასწავლებელში სწავლა მოდურია (მოდაშია)</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13%</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31%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24%</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ctr"/>
                </a:tc>
              </a:tr>
              <a:tr h="228515">
                <a:tc>
                  <a:txBody>
                    <a:bodyPr/>
                    <a:lstStyle/>
                    <a:p>
                      <a:pPr algn="l" fontAlgn="b"/>
                      <a:r>
                        <a:rPr lang="ka-GE" sz="1100" b="0" i="0" u="none" strike="noStrike" dirty="0">
                          <a:solidFill>
                            <a:srgbClr val="000000"/>
                          </a:solidFill>
                          <a:effectLst/>
                          <a:latin typeface="Calibri" panose="020F0502020204030204" pitchFamily="34" charset="0"/>
                        </a:rPr>
                        <a:t>პროფესიულ სასწავლებელში სწავლა  ხელმისაწვდომია</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36%</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58%</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r>
              <a:tr h="413613">
                <a:tc>
                  <a:txBody>
                    <a:bodyPr/>
                    <a:lstStyle/>
                    <a:p>
                      <a:pPr algn="l" fontAlgn="b"/>
                      <a:r>
                        <a:rPr lang="ka-GE" sz="1100" b="0" i="0" u="none" strike="noStrike" dirty="0">
                          <a:solidFill>
                            <a:srgbClr val="000000"/>
                          </a:solidFill>
                          <a:effectLst/>
                          <a:latin typeface="Calibri" panose="020F0502020204030204" pitchFamily="34" charset="0"/>
                        </a:rPr>
                        <a:t>პროფესიული განათლების სისტემა  გამოირჩევა სწავლების მაღალი დონით</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8%</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44%</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43%</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tc>
              </a:tr>
              <a:tr h="413613">
                <a:tc>
                  <a:txBody>
                    <a:bodyPr/>
                    <a:lstStyle/>
                    <a:p>
                      <a:pPr algn="l" fontAlgn="b"/>
                      <a:r>
                        <a:rPr lang="ka-GE" sz="1100" b="0" i="0" u="none" strike="noStrike" dirty="0">
                          <a:solidFill>
                            <a:srgbClr val="000000"/>
                          </a:solidFill>
                          <a:effectLst/>
                          <a:latin typeface="Calibri" panose="020F0502020204030204" pitchFamily="34" charset="0"/>
                        </a:rPr>
                        <a:t>პროფესიული განათლების სისტემას  აქვს სპეციალობების ფართო არჩევანი</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ctr">
                    <a:solidFill>
                      <a:schemeClr val="bg1">
                        <a:lumMod val="95000"/>
                      </a:schemeClr>
                    </a:solidFill>
                  </a:tcPr>
                </a:tc>
                <a:tc>
                  <a:txBody>
                    <a:bodyPr/>
                    <a:lstStyle/>
                    <a:p>
                      <a:pPr algn="ctr" fontAlgn="b"/>
                      <a:r>
                        <a:rPr lang="en-US" sz="1100" b="0" i="0" u="none" strike="noStrike">
                          <a:solidFill>
                            <a:srgbClr val="000000"/>
                          </a:solidFill>
                          <a:effectLst/>
                          <a:latin typeface="Calibri" panose="020F0502020204030204" pitchFamily="34" charset="0"/>
                        </a:rPr>
                        <a:t>6%</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41%</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48%</a:t>
                      </a:r>
                    </a:p>
                  </a:txBody>
                  <a:tcPr marL="9525" marR="9525" marT="9525" marB="0" anchor="ctr">
                    <a:solidFill>
                      <a:schemeClr val="bg1">
                        <a:lumMod val="95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3%</a:t>
                      </a:r>
                    </a:p>
                  </a:txBody>
                  <a:tcPr marL="9525" marR="9525" marT="9525" marB="0" anchor="ctr">
                    <a:solidFill>
                      <a:schemeClr val="bg1">
                        <a:lumMod val="95000"/>
                      </a:schemeClr>
                    </a:solidFill>
                  </a:tcPr>
                </a:tc>
              </a:tr>
            </a:tbl>
          </a:graphicData>
        </a:graphic>
      </p:graphicFrame>
      <p:sp>
        <p:nvSpPr>
          <p:cNvPr id="8" name="Rectangle 7"/>
          <p:cNvSpPr/>
          <p:nvPr/>
        </p:nvSpPr>
        <p:spPr>
          <a:xfrm>
            <a:off x="3923928" y="5157192"/>
            <a:ext cx="4680520" cy="1200329"/>
          </a:xfrm>
          <a:prstGeom prst="rect">
            <a:avLst/>
          </a:prstGeom>
          <a:ln>
            <a:solidFill>
              <a:schemeClr val="bg1">
                <a:lumMod val="50000"/>
              </a:schemeClr>
            </a:solidFill>
            <a:prstDash val="sysDash"/>
          </a:ln>
        </p:spPr>
        <p:txBody>
          <a:bodyPr wrap="square">
            <a:spAutoFit/>
          </a:bodyPr>
          <a:lstStyle/>
          <a:p>
            <a:pPr lvl="0" algn="just"/>
            <a:r>
              <a:rPr lang="ka-GE" sz="1200" dirty="0" smtClean="0"/>
              <a:t>კვლევის პროცესში სხვადასხვა პარამეტრების გამოყენებით გაიზომა ზოგადი დამოკიდებულებები პროფესიული სასწავლებლების მიმართ, რამაც უჩვენა, რომ პროფესიულ სასწავლებლებში სწავლა აღქმულია, როგორც ხელმისაწვდომი,  სპეციალობების ფართო არჩევანით, მაგრამ ამავდროულად,  ნაკლებად მოდური.  </a:t>
            </a:r>
            <a:endParaRPr lang="en-US" sz="1200" dirty="0">
              <a:solidFill>
                <a:prstClr val="black"/>
              </a:solidFill>
              <a:latin typeface="Calibri"/>
            </a:endParaRPr>
          </a:p>
        </p:txBody>
      </p:sp>
      <p:sp>
        <p:nvSpPr>
          <p:cNvPr id="9" name="Oval 8"/>
          <p:cNvSpPr/>
          <p:nvPr/>
        </p:nvSpPr>
        <p:spPr>
          <a:xfrm>
            <a:off x="5724128" y="2924944"/>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0" name="Oval 9"/>
          <p:cNvSpPr/>
          <p:nvPr/>
        </p:nvSpPr>
        <p:spPr>
          <a:xfrm>
            <a:off x="6804248" y="3212976"/>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1" name="Oval 10"/>
          <p:cNvSpPr/>
          <p:nvPr/>
        </p:nvSpPr>
        <p:spPr>
          <a:xfrm>
            <a:off x="6771643" y="3933056"/>
            <a:ext cx="1224136" cy="36004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Tree>
    <p:extLst>
      <p:ext uri="{BB962C8B-B14F-4D97-AF65-F5344CB8AC3E}">
        <p14:creationId xmlns:p14="http://schemas.microsoft.com/office/powerpoint/2010/main" val="3853173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ACT">
  <a:themeElements>
    <a:clrScheme name="ACT Research">
      <a:dk1>
        <a:sysClr val="windowText" lastClr="000000"/>
      </a:dk1>
      <a:lt1>
        <a:sysClr val="window" lastClr="FFFFFF"/>
      </a:lt1>
      <a:dk2>
        <a:srgbClr val="1F497D"/>
      </a:dk2>
      <a:lt2>
        <a:srgbClr val="C0504D"/>
      </a:lt2>
      <a:accent1>
        <a:srgbClr val="800000"/>
      </a:accent1>
      <a:accent2>
        <a:srgbClr val="E31F26"/>
      </a:accent2>
      <a:accent3>
        <a:srgbClr val="81C143"/>
      </a:accent3>
      <a:accent4>
        <a:srgbClr val="7F7F7F"/>
      </a:accent4>
      <a:accent5>
        <a:srgbClr val="4BACC6"/>
      </a:accent5>
      <a:accent6>
        <a:srgbClr val="D9969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31428</TotalTime>
  <Words>1448</Words>
  <Application>Microsoft Office PowerPoint</Application>
  <PresentationFormat>On-screen Show (4:3)</PresentationFormat>
  <Paragraphs>406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ＭＳ Ｐゴシック</vt:lpstr>
      <vt:lpstr>Arial</vt:lpstr>
      <vt:lpstr>BPG Glaho Mix</vt:lpstr>
      <vt:lpstr>Calibri</vt:lpstr>
      <vt:lpstr>Sylfaen</vt:lpstr>
      <vt:lpstr>Wingdings</vt:lpstr>
      <vt:lpstr>ACT</vt:lpstr>
      <vt:lpstr>PowerPoint Presentation</vt:lpstr>
      <vt:lpstr>PowerPoint Presentation</vt:lpstr>
      <vt:lpstr>PowerPoint Presentation</vt:lpstr>
      <vt:lpstr>პროფესიული პროგრამებისა შეფასება</vt:lpstr>
      <vt:lpstr>სწავლის პროცესის შეფასება</vt:lpstr>
      <vt:lpstr>პროფესიული სასწავლებლების მასწავლებლების შეფასება</vt:lpstr>
      <vt:lpstr>პროფესიული სასწავლებლის ინფრასტრუქტურის შეფასება</vt:lpstr>
      <vt:lpstr>შეხვედრები პროფესიული სასწავლებლის ადმინისტრაციასთან</vt:lpstr>
      <vt:lpstr>ზოგადი დამოკიდებულებები პროფესიული სასწავლებლის მიმართ (1)</vt:lpstr>
      <vt:lpstr>ზოგადი დამოკიდებულებები პროფესიული სასწავლებლის მიმართ (2)</vt:lpstr>
      <vt:lpstr>პროფესიული სასწავლებლითა და პროფესიის არჩევანით კმაყოფილება</vt:lpstr>
      <vt:lpstr>პროფესიული სასწავლებლის რჩევა ახლობლისათვის</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dc:creator>
  <cp:lastModifiedBy>თამარ სამხარაძე</cp:lastModifiedBy>
  <cp:revision>6459</cp:revision>
  <cp:lastPrinted>2014-05-15T13:08:56Z</cp:lastPrinted>
  <dcterms:created xsi:type="dcterms:W3CDTF">2009-12-08T12:42:57Z</dcterms:created>
  <dcterms:modified xsi:type="dcterms:W3CDTF">2014-12-31T08:45:21Z</dcterms:modified>
</cp:coreProperties>
</file>