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67" r:id="rId2"/>
    <p:sldId id="268" r:id="rId3"/>
    <p:sldId id="273" r:id="rId4"/>
    <p:sldId id="272" r:id="rId5"/>
    <p:sldId id="274" r:id="rId6"/>
    <p:sldId id="275" r:id="rId7"/>
    <p:sldId id="276" r:id="rId8"/>
    <p:sldId id="277" r:id="rId9"/>
    <p:sldId id="278" r:id="rId10"/>
    <p:sldId id="280" r:id="rId11"/>
    <p:sldId id="282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EFD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6ABB7-3E6A-4068-A183-14BCBF25DC3D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EA8AF-9405-4209-8C48-280E177A72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461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search.coe.int/cm/Pages/result_details.aspx?Reference=CM/Rec(2015)2" TargetMode="Externa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a-GE" sz="2800" b="1" dirty="0">
                <a:latin typeface="Sylfaen" panose="010A0502050306030303" pitchFamily="18" charset="0"/>
              </a:rPr>
              <a:t/>
            </a:r>
            <a:br>
              <a:rPr lang="ka-GE" sz="2800" b="1" dirty="0">
                <a:latin typeface="Sylfaen" panose="010A0502050306030303" pitchFamily="18" charset="0"/>
              </a:rPr>
            </a:br>
            <a:r>
              <a:rPr lang="ka-GE" sz="2800" b="1" dirty="0">
                <a:solidFill>
                  <a:schemeClr val="tx2"/>
                </a:solidFill>
                <a:latin typeface="Sylfaen" panose="010A0502050306030303" pitchFamily="18" charset="0"/>
              </a:rPr>
              <a:t>სპორტში გენდერული თანასწორობის შესახებ კვლევის პრეზენტაცია</a:t>
            </a:r>
            <a:r>
              <a:rPr lang="ka-GE" sz="2800" b="1" dirty="0">
                <a:latin typeface="Sylfaen" panose="010A0502050306030303" pitchFamily="18" charset="0"/>
              </a:rPr>
              <a:t/>
            </a:r>
            <a:br>
              <a:rPr lang="ka-GE" sz="2800" b="1" dirty="0">
                <a:latin typeface="Sylfaen" panose="010A0502050306030303" pitchFamily="18" charset="0"/>
              </a:rPr>
            </a:br>
            <a:r>
              <a:rPr lang="ka-GE" sz="1700" b="1" dirty="0">
                <a:latin typeface="Sylfaen" panose="010A0502050306030303" pitchFamily="18" charset="0"/>
              </a:rPr>
              <a:t/>
            </a:r>
            <a:br>
              <a:rPr lang="ka-GE" sz="1700" b="1" dirty="0">
                <a:latin typeface="Sylfaen" panose="010A0502050306030303" pitchFamily="18" charset="0"/>
              </a:rPr>
            </a:br>
            <a:r>
              <a:rPr lang="ka-GE" sz="1700" dirty="0">
                <a:latin typeface="Sylfaen" panose="010A0502050306030303" pitchFamily="18" charset="0"/>
              </a:rPr>
              <a:t> 12 ნოემბერი</a:t>
            </a:r>
            <a:r>
              <a:rPr lang="en-US" sz="1700" dirty="0">
                <a:latin typeface="Sylfaen" panose="010A0502050306030303" pitchFamily="18" charset="0"/>
              </a:rPr>
              <a:t/>
            </a:r>
            <a:br>
              <a:rPr lang="en-US" sz="1700" dirty="0">
                <a:latin typeface="Sylfaen" panose="010A0502050306030303" pitchFamily="18" charset="0"/>
              </a:rPr>
            </a:br>
            <a:r>
              <a:rPr lang="ka-GE" sz="1700" dirty="0">
                <a:latin typeface="Sylfaen" panose="010A0502050306030303" pitchFamily="18" charset="0"/>
              </a:rPr>
              <a:t>2020 </a:t>
            </a:r>
            <a:r>
              <a:rPr lang="en-US" dirty="0">
                <a:latin typeface="Sylfaen" panose="010A0502050306030303" pitchFamily="18" charset="0"/>
              </a:rPr>
              <a:t/>
            </a:r>
            <a:br>
              <a:rPr lang="en-US" dirty="0">
                <a:latin typeface="Sylfaen" panose="010A0502050306030303" pitchFamily="18" charset="0"/>
              </a:rPr>
            </a:br>
            <a:endParaRPr lang="en-US" dirty="0">
              <a:latin typeface="Sylfaen" panose="010A0502050306030303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828800"/>
            <a:ext cx="4267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09600" y="4572000"/>
            <a:ext cx="81067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sz="2000" b="1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„</a:t>
            </a:r>
            <a:r>
              <a:rPr kumimoji="0" lang="ka-GE" sz="2000" b="1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Sylfaen" pitchFamily="18" charset="0"/>
                <a:ea typeface="Times New Roman" pitchFamily="18" charset="0"/>
                <a:cs typeface="Times New Roman" pitchFamily="18" charset="0"/>
              </a:rPr>
              <a:t>ერთობლივი ძალისხმევით: გენდერული ბალანსისთვის სპორტში</a:t>
            </a:r>
            <a:r>
              <a:rPr kumimoji="0" lang="ka-GE" sz="2000" b="1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endParaRPr kumimoji="0" lang="ka-G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/>
          <p:nvPr/>
        </p:nvPicPr>
        <p:blipFill rotWithShape="1">
          <a:blip r:embed="rId3"/>
          <a:srcRect b="31472"/>
          <a:stretch/>
        </p:blipFill>
        <p:spPr bwMode="auto">
          <a:xfrm>
            <a:off x="805375" y="5447714"/>
            <a:ext cx="1143000" cy="99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5562600"/>
            <a:ext cx="914400" cy="78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 descr="ლოგო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5525881"/>
            <a:ext cx="838200" cy="728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5562600"/>
            <a:ext cx="1828800" cy="66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B4A41AFA-A870-45CE-987B-B714C4A4DB09}"/>
              </a:ext>
            </a:extLst>
          </p:cNvPr>
          <p:cNvSpPr/>
          <p:nvPr/>
        </p:nvSpPr>
        <p:spPr>
          <a:xfrm>
            <a:off x="457200" y="1161152"/>
            <a:ext cx="8229600" cy="50437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კვლევის შედეგები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 _ 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მედია/კომუნიკაცია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xmlns="" id="{C86A8F4A-836B-4CDB-8F33-EAB6D2CE1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538" y="2200275"/>
            <a:ext cx="10364488" cy="525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xmlns="" id="{88E1F17E-154C-4575-BDB4-77F4FB3C2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538" y="2357168"/>
            <a:ext cx="103644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8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BC05440-6AB7-4264-A638-67E10F2619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1828800"/>
            <a:ext cx="8229600" cy="449604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04DFD54-BE15-4C44-A01D-59AE3D5230FE}"/>
              </a:ext>
            </a:extLst>
          </p:cNvPr>
          <p:cNvSpPr txBox="1"/>
          <p:nvPr/>
        </p:nvSpPr>
        <p:spPr>
          <a:xfrm>
            <a:off x="832756" y="1880197"/>
            <a:ext cx="7669961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600" dirty="0">
                <a:latin typeface="Sylfaen" panose="010A0502050306030303" pitchFamily="18" charset="0"/>
              </a:rPr>
              <a:t>სპორტის ფედერაციები წარმომადგენლობის სახელმძღვანელოთი გენდერული ბალანსის მისაღწევად კომუნიკაციურ შინაარსში თითოეულ ქვეყანაში (%)</a:t>
            </a:r>
            <a:endParaRPr lang="en-US" sz="1600" dirty="0">
              <a:latin typeface="Sylfaen" panose="010A0502050306030303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696E577C-71BC-46AF-8635-531533E85D82}"/>
              </a:ext>
            </a:extLst>
          </p:cNvPr>
          <p:cNvSpPr txBox="1"/>
          <p:nvPr/>
        </p:nvSpPr>
        <p:spPr>
          <a:xfrm rot="16200000">
            <a:off x="1719477" y="5613973"/>
            <a:ext cx="1001350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1000" dirty="0">
                <a:solidFill>
                  <a:schemeClr val="tx2"/>
                </a:solidFill>
              </a:rPr>
              <a:t>საქართველო</a:t>
            </a:r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7969076E-8CB4-4B83-A4C2-326CA1B00170}"/>
              </a:ext>
            </a:extLst>
          </p:cNvPr>
          <p:cNvSpPr/>
          <p:nvPr/>
        </p:nvSpPr>
        <p:spPr>
          <a:xfrm>
            <a:off x="2129033" y="5021292"/>
            <a:ext cx="214230" cy="21511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043C99F-2958-4682-B6FE-BF879883D644}"/>
              </a:ext>
            </a:extLst>
          </p:cNvPr>
          <p:cNvSpPr txBox="1"/>
          <p:nvPr/>
        </p:nvSpPr>
        <p:spPr>
          <a:xfrm>
            <a:off x="2086900" y="477217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</a:t>
            </a:r>
            <a:endParaRPr lang="en-US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Text Box 4">
            <a:extLst>
              <a:ext uri="{FF2B5EF4-FFF2-40B4-BE49-F238E27FC236}">
                <a16:creationId xmlns:a16="http://schemas.microsoft.com/office/drawing/2014/main" xmlns="" id="{E479BF58-8577-47BB-A657-2678464C4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912" y="2684463"/>
            <a:ext cx="6664941" cy="381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190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B4A41AFA-A870-45CE-987B-B714C4A4DB09}"/>
              </a:ext>
            </a:extLst>
          </p:cNvPr>
          <p:cNvSpPr/>
          <p:nvPr/>
        </p:nvSpPr>
        <p:spPr>
          <a:xfrm>
            <a:off x="6743212" y="1126352"/>
            <a:ext cx="2335827" cy="75744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კვლევის შედეგები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ka-GE" sz="1200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პოლიტიკა და პროგრამები</a:t>
            </a:r>
            <a:endParaRPr lang="en-US" sz="1200" b="1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xmlns="" id="{C86A8F4A-836B-4CDB-8F33-EAB6D2CE1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538" y="2200275"/>
            <a:ext cx="10364488" cy="525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xmlns="" id="{88E1F17E-154C-4575-BDB4-77F4FB3C2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538" y="2357168"/>
            <a:ext cx="103644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8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4">
            <a:extLst>
              <a:ext uri="{FF2B5EF4-FFF2-40B4-BE49-F238E27FC236}">
                <a16:creationId xmlns:a16="http://schemas.microsoft.com/office/drawing/2014/main" xmlns="" id="{E479BF58-8577-47BB-A657-2678464C4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912" y="2684463"/>
            <a:ext cx="6664941" cy="381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466563D0-822B-4E70-947F-AAEFE3BCC5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56893290"/>
              </p:ext>
            </p:extLst>
          </p:nvPr>
        </p:nvGraphicFramePr>
        <p:xfrm>
          <a:off x="469720" y="1992817"/>
          <a:ext cx="7824353" cy="4363540"/>
        </p:xfrm>
        <a:graphic>
          <a:graphicData uri="http://schemas.openxmlformats.org/drawingml/2006/table">
            <a:tbl>
              <a:tblPr/>
              <a:tblGrid>
                <a:gridCol w="1876153">
                  <a:extLst>
                    <a:ext uri="{9D8B030D-6E8A-4147-A177-3AD203B41FA5}">
                      <a16:colId xmlns:a16="http://schemas.microsoft.com/office/drawing/2014/main" xmlns="" val="141554262"/>
                    </a:ext>
                  </a:extLst>
                </a:gridCol>
                <a:gridCol w="1487050">
                  <a:extLst>
                    <a:ext uri="{9D8B030D-6E8A-4147-A177-3AD203B41FA5}">
                      <a16:colId xmlns:a16="http://schemas.microsoft.com/office/drawing/2014/main" xmlns="" val="3510259831"/>
                    </a:ext>
                  </a:extLst>
                </a:gridCol>
                <a:gridCol w="1487050">
                  <a:extLst>
                    <a:ext uri="{9D8B030D-6E8A-4147-A177-3AD203B41FA5}">
                      <a16:colId xmlns:a16="http://schemas.microsoft.com/office/drawing/2014/main" xmlns="" val="2088059188"/>
                    </a:ext>
                  </a:extLst>
                </a:gridCol>
                <a:gridCol w="1487050">
                  <a:extLst>
                    <a:ext uri="{9D8B030D-6E8A-4147-A177-3AD203B41FA5}">
                      <a16:colId xmlns:a16="http://schemas.microsoft.com/office/drawing/2014/main" xmlns="" val="2543940501"/>
                    </a:ext>
                  </a:extLst>
                </a:gridCol>
                <a:gridCol w="1487050">
                  <a:extLst>
                    <a:ext uri="{9D8B030D-6E8A-4147-A177-3AD203B41FA5}">
                      <a16:colId xmlns:a16="http://schemas.microsoft.com/office/drawing/2014/main" xmlns="" val="4140331193"/>
                    </a:ext>
                  </a:extLst>
                </a:gridCol>
              </a:tblGrid>
              <a:tr h="229660">
                <a:tc rowSpan="2">
                  <a:txBody>
                    <a:bodyPr/>
                    <a:lstStyle/>
                    <a:p>
                      <a:pPr eaLnBrk="0" hangingPunct="0">
                        <a:lnSpc>
                          <a:spcPts val="7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ka-GE" sz="7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2070" eaLnBrk="0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ქვეყანა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630" eaLnBrk="0" hangingPunct="0">
                        <a:lnSpc>
                          <a:spcPts val="12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გენდერული თანასწორობის გეგმა </a:t>
                      </a:r>
                      <a:r>
                        <a:rPr lang="ka-GE" sz="1000" spc="75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 </a:t>
                      </a:r>
                      <a:r>
                        <a:rPr lang="ka-GE" sz="8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1750" eaLnBrk="0" hangingPunct="0">
                        <a:lnSpc>
                          <a:spcPct val="10700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ამიანური რესურსები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154305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დაფინანსება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4353752"/>
                  </a:ext>
                </a:extLst>
              </a:tr>
              <a:tr h="2296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1170" marR="47117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506095" marR="50673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476885" marR="47752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476885" marR="47752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6355259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ct val="107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საფრანგეთი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1170" marR="47117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74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78155" marR="479425" algn="ctr" eaLnBrk="0" hangingPunct="0">
                        <a:lnSpc>
                          <a:spcPct val="107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76885" marR="477520" algn="ctr" eaLnBrk="0" hangingPunct="0">
                        <a:lnSpc>
                          <a:spcPct val="107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96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6885" marR="477520" algn="ctr" eaLnBrk="0" hangingPunct="0">
                        <a:lnSpc>
                          <a:spcPct val="107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87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9235811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1435" eaLnBrk="0" hangingPunct="0">
                        <a:lnSpc>
                          <a:spcPct val="107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ფინეთი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 marR="47244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36245" marR="43688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44500" marR="44577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 dirty="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4500" marR="44577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22843588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1435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ისრაელი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1805" marR="47371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509270" marR="51054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76885" marR="47879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6885" marR="47879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9911263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1435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პორტუგალია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 marR="47244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36245" marR="43751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44500" marR="44640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 marR="47307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9174217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800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ესპანეთი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1805" marR="47371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504190" marR="50673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76885" marR="47879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83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6885" marR="47879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55894892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800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საქართველო</a:t>
                      </a:r>
                      <a:endParaRPr lang="en-US" sz="1600" b="1" dirty="0">
                        <a:effectLst/>
                        <a:latin typeface="Sylfaen" panose="010A05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71170" marR="47371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Myriad Pro"/>
                        </a:rPr>
                        <a:t>19</a:t>
                      </a:r>
                      <a:endParaRPr lang="en-US" sz="1600" b="1" dirty="0">
                        <a:effectLst/>
                        <a:latin typeface="Sylfaen" panose="010A05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09270" marR="51181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Myriad Pro"/>
                        </a:rPr>
                        <a:t>6</a:t>
                      </a:r>
                      <a:endParaRPr lang="en-US" sz="1600" b="1" dirty="0">
                        <a:effectLst/>
                        <a:latin typeface="Sylfaen" panose="010A05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44500" marR="44704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Myriad Pro"/>
                        </a:rPr>
                        <a:t>100</a:t>
                      </a:r>
                      <a:endParaRPr lang="en-US" sz="1600" b="1" dirty="0">
                        <a:effectLst/>
                        <a:latin typeface="Sylfaen" panose="010A05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43865" marR="44640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600" b="1" dirty="0">
                        <a:effectLst/>
                        <a:latin typeface="Sylfaen" panose="010A05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0989865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800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ალბანეთი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1170" marR="47371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76250" marR="47942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44500" marR="44704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1170" marR="47371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5561789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800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სერბეთი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 marR="473710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6250" marR="47942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44500" marR="44704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4500" marR="44704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6394312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800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ავსტრია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1170" marR="47434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509270" marR="51181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76250" marR="47942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6250" marR="47879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946162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800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ნიდერლანდები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 marR="47434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509270" marR="511810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6250" marR="47942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75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6250" marR="47942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1770985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800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აზერბაიჯანი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0535" marR="47307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36245" marR="43878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44500" marR="44767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44500" marR="447675" algn="ctr" eaLnBrk="0" hangingPunct="0">
                        <a:lnSpc>
                          <a:spcPct val="107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7953415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165" eaLnBrk="0" hangingPunct="0"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ბელგია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 marR="47434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502920" marR="506730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5615" marR="478790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86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5615" marR="478790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71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3646886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165" eaLnBrk="0" hangingPunct="0">
                        <a:lnSpc>
                          <a:spcPct val="107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ლიტვა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473710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508635" marR="512445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43865" marR="447675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43865" marR="447675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2012720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165" eaLnBrk="0" hangingPunct="0">
                        <a:lnSpc>
                          <a:spcPct val="107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ხორვატია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0535" marR="47434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4980" marR="479425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43865" marR="447675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1170" marR="474980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299454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165" eaLnBrk="0" hangingPunct="0">
                        <a:lnSpc>
                          <a:spcPct val="107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დანია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70535" marR="47434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74980" marR="479425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443865" marR="447675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43865" marR="447675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6227488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165" eaLnBrk="0" hangingPunct="0">
                        <a:lnSpc>
                          <a:spcPct val="107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ჩეხეთი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0535" marR="47434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508000" marR="511810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443865" marR="448310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3865" marR="448310" algn="ctr" eaLnBrk="0" hangingPunct="0">
                        <a:lnSpc>
                          <a:spcPct val="10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614485"/>
                  </a:ext>
                </a:extLst>
              </a:tr>
              <a:tr h="229660">
                <a:tc>
                  <a:txBody>
                    <a:bodyPr/>
                    <a:lstStyle/>
                    <a:p>
                      <a:pPr marL="50165" eaLnBrk="0" hangingPunct="0">
                        <a:lnSpc>
                          <a:spcPct val="107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ჯამი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469265" marR="47307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436245" marR="44005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442595" marR="447040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74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471170" marR="475615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 b="1" dirty="0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421476"/>
                  </a:ext>
                </a:extLst>
              </a:tr>
            </a:tbl>
          </a:graphicData>
        </a:graphic>
      </p:graphicFrame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0F5299E0-1F94-4041-9D9E-2F027DBB676D}"/>
              </a:ext>
            </a:extLst>
          </p:cNvPr>
          <p:cNvSpPr/>
          <p:nvPr/>
        </p:nvSpPr>
        <p:spPr>
          <a:xfrm>
            <a:off x="-415739" y="1122514"/>
            <a:ext cx="7079878" cy="75744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>
                <a:solidFill>
                  <a:schemeClr val="tx2"/>
                </a:solidFill>
                <a:latin typeface="Sylfaen" panose="010A0502050306030303" pitchFamily="18" charset="0"/>
              </a:rPr>
              <a:t>სპორტული ფედერაციების პროცენტული მაჩვენებლები გენდერული თანასწორობის გეგმით, და ადამიანთა რესურსების და დაფინანსებით მის განხორციელებისთვის თითოეულ ქვეყანაში</a:t>
            </a:r>
            <a:endParaRPr lang="en-US" sz="1400" b="1" dirty="0">
              <a:solidFill>
                <a:schemeClr val="tx2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3111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33943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>
                <a:solidFill>
                  <a:schemeClr val="tx2"/>
                </a:solidFill>
                <a:latin typeface="Sylfaen" panose="010A0502050306030303" pitchFamily="18" charset="0"/>
              </a:rPr>
              <a:t>გმადლობთ  ყურადღებისთვის!</a:t>
            </a:r>
            <a:endParaRPr lang="en-US" dirty="0">
              <a:solidFill>
                <a:schemeClr val="tx2"/>
              </a:solidFill>
              <a:latin typeface="Sylfaen" panose="010A0502050306030303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3318516"/>
            <a:ext cx="2286000" cy="1387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 rotWithShape="1">
          <a:blip r:embed="rId3"/>
          <a:srcRect b="31472"/>
          <a:stretch/>
        </p:blipFill>
        <p:spPr bwMode="auto">
          <a:xfrm>
            <a:off x="4076700" y="570593"/>
            <a:ext cx="1143000" cy="99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5124265"/>
            <a:ext cx="914400" cy="78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 descr="ლოგო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5217776"/>
            <a:ext cx="838200" cy="728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81400" y="5246972"/>
            <a:ext cx="1828800" cy="66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06467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2A3AE44-8052-4C9F-A5B9-8C9E81B4E5DC}"/>
              </a:ext>
            </a:extLst>
          </p:cNvPr>
          <p:cNvSpPr txBox="1"/>
          <p:nvPr/>
        </p:nvSpPr>
        <p:spPr>
          <a:xfrm>
            <a:off x="665663" y="1496110"/>
            <a:ext cx="495814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749300">
              <a:tabLst>
                <a:tab pos="509588" algn="l"/>
              </a:tabLst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	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„გენდერული ბალანსის მისაღწევად ევროპულ სპორტში“ არის ევროკავშირის (EU) და ევროპის საბჭოს (COE) ერთობლივი პროექტი (2018 წლის 1 მარტი - 2019 წლის 31 ოქტომბერი). მისი მიზანია, უზრუნველყოს საჯარო ხელისუფლებისა და სპორტული ორგანიზაციების მხარდაჭერა სპორტში გენდერული უთანასწორობის საკითხების შემუშავების და განხორციელებისას, გენდერული თანასწორობის სტრატეგიის გამოყენებისას.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C8A014E3-514E-4623-A54E-EE0898E12030}"/>
              </a:ext>
            </a:extLst>
          </p:cNvPr>
          <p:cNvSpPr/>
          <p:nvPr/>
        </p:nvSpPr>
        <p:spPr>
          <a:xfrm>
            <a:off x="457200" y="1196975"/>
            <a:ext cx="5562600" cy="4975225"/>
          </a:xfrm>
          <a:prstGeom prst="roundRect">
            <a:avLst>
              <a:gd name="adj" fmla="val 233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4282950F-9922-469E-ACCA-7C9BDA3F13BA}"/>
              </a:ext>
            </a:extLst>
          </p:cNvPr>
          <p:cNvSpPr/>
          <p:nvPr/>
        </p:nvSpPr>
        <p:spPr>
          <a:xfrm>
            <a:off x="6139248" y="1196975"/>
            <a:ext cx="2776152" cy="1470025"/>
          </a:xfrm>
          <a:prstGeom prst="roundRect">
            <a:avLst>
              <a:gd name="adj" fmla="val 903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C8A014E3-514E-4623-A54E-EE0898E12030}"/>
              </a:ext>
            </a:extLst>
          </p:cNvPr>
          <p:cNvSpPr/>
          <p:nvPr/>
        </p:nvSpPr>
        <p:spPr>
          <a:xfrm>
            <a:off x="457200" y="1828805"/>
            <a:ext cx="5562600" cy="4343395"/>
          </a:xfrm>
          <a:prstGeom prst="roundRect">
            <a:avLst>
              <a:gd name="adj" fmla="val 2338"/>
            </a:avLst>
          </a:prstGeom>
          <a:solidFill>
            <a:schemeClr val="tx2">
              <a:lumMod val="60000"/>
              <a:lumOff val="40000"/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B4A41AFA-A870-45CE-987B-B714C4A4DB09}"/>
              </a:ext>
            </a:extLst>
          </p:cNvPr>
          <p:cNvSpPr/>
          <p:nvPr/>
        </p:nvSpPr>
        <p:spPr>
          <a:xfrm>
            <a:off x="1790700" y="1161152"/>
            <a:ext cx="5562600" cy="50437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ქმედებები საერთაშორისო დონეზე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6957ABA-316E-482A-8052-CEB8929BF8A6}"/>
              </a:ext>
            </a:extLst>
          </p:cNvPr>
          <p:cNvSpPr txBox="1"/>
          <p:nvPr/>
        </p:nvSpPr>
        <p:spPr>
          <a:xfrm>
            <a:off x="727529" y="2056079"/>
            <a:ext cx="502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2015 წელს ევროპის საბჭოს მინისტრთა კომიტეტის მიერ მიღებული ყოვლისმომცველი რეკომენდაცია სპორტში გენდერის ინტეგრაციის თაობაზე </a:t>
            </a:r>
            <a:r>
              <a:rPr lang="ka-GE" sz="1600" dirty="0">
                <a:latin typeface="Sylfaen" pitchFamily="18" charset="0"/>
              </a:rPr>
              <a:t>(</a:t>
            </a:r>
            <a:r>
              <a:rPr lang="en-US" sz="1600" b="1" dirty="0">
                <a:latin typeface="Sylfaen" pitchFamily="18" charset="0"/>
                <a:hlinkClick r:id="rId5"/>
              </a:rPr>
              <a:t>CM/Rec(2015)2</a:t>
            </a:r>
            <a:r>
              <a:rPr lang="ka-GE" sz="1600" dirty="0">
                <a:latin typeface="Sylfaen" pitchFamily="18" charset="0"/>
              </a:rPr>
              <a:t>);</a:t>
            </a:r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921328A-1510-4AE8-A438-577284CB592B}"/>
              </a:ext>
            </a:extLst>
          </p:cNvPr>
          <p:cNvSpPr txBox="1"/>
          <p:nvPr/>
        </p:nvSpPr>
        <p:spPr>
          <a:xfrm>
            <a:off x="723900" y="3174217"/>
            <a:ext cx="502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ევროპის საბჭოს გაფართოებული წილობრივი შეთანხმების (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EPAS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)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 2016 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წლის პროექტი სპორტში ბალანსის თაობაზე (“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Balance in Sports Project”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912C54C-D438-4B1F-A52D-512C473A3791}"/>
              </a:ext>
            </a:extLst>
          </p:cNvPr>
          <p:cNvSpPr txBox="1"/>
          <p:nvPr/>
        </p:nvSpPr>
        <p:spPr>
          <a:xfrm>
            <a:off x="713014" y="4355688"/>
            <a:ext cx="5029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„ერთობლივი ძალისხმევით: გენდერული თანასწორობისთვის სპორტში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” (2018 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წლის 1 მარტი - 2019 წლის 31 ოქტომბერი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)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 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Sylfaen" pitchFamily="18" charset="0"/>
            </a:endParaRPr>
          </a:p>
          <a:p>
            <a:pPr algn="just"/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988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B4A41AFA-A870-45CE-987B-B714C4A4DB09}"/>
              </a:ext>
            </a:extLst>
          </p:cNvPr>
          <p:cNvSpPr/>
          <p:nvPr/>
        </p:nvSpPr>
        <p:spPr>
          <a:xfrm>
            <a:off x="1790700" y="1161152"/>
            <a:ext cx="5562600" cy="50437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რა არის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ALL IN 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პროექტი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F6E9AB2B-893B-429A-8377-65FD1CB422E8}"/>
              </a:ext>
            </a:extLst>
          </p:cNvPr>
          <p:cNvGrpSpPr/>
          <p:nvPr/>
        </p:nvGrpSpPr>
        <p:grpSpPr>
          <a:xfrm>
            <a:off x="619668" y="2178493"/>
            <a:ext cx="2504532" cy="685792"/>
            <a:chOff x="457200" y="1828806"/>
            <a:chExt cx="5562600" cy="884228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xmlns="" id="{C8A014E3-514E-4623-A54E-EE0898E12030}"/>
                </a:ext>
              </a:extLst>
            </p:cNvPr>
            <p:cNvSpPr/>
            <p:nvPr/>
          </p:nvSpPr>
          <p:spPr>
            <a:xfrm>
              <a:off x="457200" y="1828806"/>
              <a:ext cx="5562600" cy="884228"/>
            </a:xfrm>
            <a:prstGeom prst="roundRect">
              <a:avLst>
                <a:gd name="adj" fmla="val 17835"/>
              </a:avLst>
            </a:prstGeom>
            <a:solidFill>
              <a:schemeClr val="tx2">
                <a:lumMod val="60000"/>
                <a:lumOff val="40000"/>
                <a:alpha val="3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46957ABA-316E-482A-8052-CEB8929BF8A6}"/>
                </a:ext>
              </a:extLst>
            </p:cNvPr>
            <p:cNvSpPr txBox="1"/>
            <p:nvPr/>
          </p:nvSpPr>
          <p:spPr>
            <a:xfrm>
              <a:off x="727530" y="2056079"/>
              <a:ext cx="5029201" cy="515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2000" dirty="0"/>
                <a:t>ამოცანები</a:t>
              </a:r>
              <a:endParaRPr lang="en-US" sz="200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A30D57D5-685E-4A94-999A-894B08785177}"/>
              </a:ext>
            </a:extLst>
          </p:cNvPr>
          <p:cNvGrpSpPr/>
          <p:nvPr/>
        </p:nvGrpSpPr>
        <p:grpSpPr>
          <a:xfrm>
            <a:off x="1061766" y="3307778"/>
            <a:ext cx="3266532" cy="884155"/>
            <a:chOff x="457200" y="1828806"/>
            <a:chExt cx="5562600" cy="1139988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xmlns="" id="{D7FAB249-7297-45D0-A508-9F9122DCA2E3}"/>
                </a:ext>
              </a:extLst>
            </p:cNvPr>
            <p:cNvSpPr/>
            <p:nvPr/>
          </p:nvSpPr>
          <p:spPr>
            <a:xfrm>
              <a:off x="457200" y="1828806"/>
              <a:ext cx="5562600" cy="884228"/>
            </a:xfrm>
            <a:prstGeom prst="roundRect">
              <a:avLst>
                <a:gd name="adj" fmla="val 17835"/>
              </a:avLst>
            </a:prstGeom>
            <a:solidFill>
              <a:schemeClr val="tx2">
                <a:lumMod val="60000"/>
                <a:lumOff val="40000"/>
                <a:alpha val="3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E6DB8B2F-FF46-4995-BF37-488EA96E70CE}"/>
                </a:ext>
              </a:extLst>
            </p:cNvPr>
            <p:cNvSpPr txBox="1"/>
            <p:nvPr/>
          </p:nvSpPr>
          <p:spPr>
            <a:xfrm>
              <a:off x="727530" y="2056079"/>
              <a:ext cx="5029201" cy="9127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2000" dirty="0"/>
                <a:t>სამიზნე ჯგუფები</a:t>
              </a:r>
              <a:endParaRPr lang="en-US" sz="2000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E2233219-FB17-46E9-9255-623EF2205E96}"/>
              </a:ext>
            </a:extLst>
          </p:cNvPr>
          <p:cNvGrpSpPr/>
          <p:nvPr/>
        </p:nvGrpSpPr>
        <p:grpSpPr>
          <a:xfrm>
            <a:off x="1871934" y="4588310"/>
            <a:ext cx="3614466" cy="685792"/>
            <a:chOff x="457200" y="1828806"/>
            <a:chExt cx="5562600" cy="884228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xmlns="" id="{D1A13136-8BE9-410B-9B14-08F238BA5710}"/>
                </a:ext>
              </a:extLst>
            </p:cNvPr>
            <p:cNvSpPr/>
            <p:nvPr/>
          </p:nvSpPr>
          <p:spPr>
            <a:xfrm>
              <a:off x="457200" y="1828806"/>
              <a:ext cx="5562600" cy="884228"/>
            </a:xfrm>
            <a:prstGeom prst="roundRect">
              <a:avLst>
                <a:gd name="adj" fmla="val 17835"/>
              </a:avLst>
            </a:prstGeom>
            <a:solidFill>
              <a:schemeClr val="tx2">
                <a:lumMod val="60000"/>
                <a:lumOff val="40000"/>
                <a:alpha val="3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F5910160-71DB-4C35-B0BE-CBF59AE5C728}"/>
                </a:ext>
              </a:extLst>
            </p:cNvPr>
            <p:cNvSpPr txBox="1"/>
            <p:nvPr/>
          </p:nvSpPr>
          <p:spPr>
            <a:xfrm>
              <a:off x="727530" y="2056079"/>
              <a:ext cx="5029200" cy="515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2000" dirty="0"/>
                <a:t>მონაცემთა შეგროვება</a:t>
              </a:r>
              <a:endParaRPr lang="en-US" sz="2000" dirty="0"/>
            </a:p>
          </p:txBody>
        </p:sp>
      </p:grpSp>
      <p:sp>
        <p:nvSpPr>
          <p:cNvPr id="14" name="Arrow: Down 13">
            <a:extLst>
              <a:ext uri="{FF2B5EF4-FFF2-40B4-BE49-F238E27FC236}">
                <a16:creationId xmlns:a16="http://schemas.microsoft.com/office/drawing/2014/main" xmlns="" id="{96EBCF7F-7F04-49F3-9187-3B3970E76122}"/>
              </a:ext>
            </a:extLst>
          </p:cNvPr>
          <p:cNvSpPr/>
          <p:nvPr/>
        </p:nvSpPr>
        <p:spPr>
          <a:xfrm>
            <a:off x="3466322" y="2422811"/>
            <a:ext cx="516215" cy="5804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xmlns="" id="{CC03F1D9-77ED-45E4-A33D-C72606451569}"/>
              </a:ext>
            </a:extLst>
          </p:cNvPr>
          <p:cNvSpPr/>
          <p:nvPr/>
        </p:nvSpPr>
        <p:spPr>
          <a:xfrm>
            <a:off x="4667381" y="3740010"/>
            <a:ext cx="516215" cy="5804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254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xmlns="" id="{D788E754-099A-41F0-BA87-ED705B7A4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50962107"/>
              </p:ext>
            </p:extLst>
          </p:nvPr>
        </p:nvGraphicFramePr>
        <p:xfrm>
          <a:off x="552450" y="1999344"/>
          <a:ext cx="7524749" cy="4343400"/>
        </p:xfrm>
        <a:graphic>
          <a:graphicData uri="http://schemas.openxmlformats.org/drawingml/2006/table">
            <a:tbl>
              <a:tblPr/>
              <a:tblGrid>
                <a:gridCol w="13211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385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63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21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621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216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6216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a-GE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8935" eaLnBrk="0" hangingPunct="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ka-GE" sz="700">
                          <a:solidFill>
                            <a:srgbClr val="FFFFFF"/>
                          </a:solidFill>
                          <a:latin typeface="Sylfaen"/>
                          <a:ea typeface="Times New Roman"/>
                          <a:cs typeface="Sylfaen"/>
                        </a:rPr>
                        <a:t>ქალი პრეზიდენტები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5537" marR="75537" marT="37769" marB="37769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9070" eaLnBrk="0" hangingPunct="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ka-GE" sz="700">
                          <a:solidFill>
                            <a:srgbClr val="FFFFFF"/>
                          </a:solidFill>
                          <a:latin typeface="Sylfaen"/>
                          <a:ea typeface="Times New Roman"/>
                          <a:cs typeface="Sylfaen"/>
                        </a:rPr>
                        <a:t>ქალი ვიცე-პრეზიდენტები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5537" marR="75537" marT="37769" marB="37769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6002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FFFFFF"/>
                          </a:solidFill>
                          <a:latin typeface="Sylfaen"/>
                          <a:ea typeface="Times New Roman"/>
                          <a:cs typeface="Sylfaen"/>
                        </a:rPr>
                        <a:t>ქალი საბჭოს წევრები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5537" marR="75537" marT="37769" marB="37769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FFFFFF"/>
                          </a:solidFill>
                          <a:latin typeface="Sylfaen"/>
                          <a:ea typeface="Times New Roman"/>
                          <a:cs typeface="Sylfaen"/>
                        </a:rPr>
                        <a:t>ქვეყანა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464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%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05435" marR="30543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n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28295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%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34010" marR="33337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 dirty="0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n</a:t>
                      </a: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28930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%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01625" marR="30162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n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ალბანეთი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19405" marR="31940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0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71145" marR="271145" algn="ctr" eaLnBrk="0" hangingPunct="0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0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8930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010" marR="333375" algn="ctr" eaLnBrk="0" hangingPunct="0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8930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01625" marR="301625" algn="ctr" eaLnBrk="0" hangingPunct="0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17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ავსტრია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0040" marR="31940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10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1145" marR="271145" algn="ctr" eaLnBrk="0" hangingPunct="0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8930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16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3370" marR="292735" algn="ctr" eaLnBrk="0" hangingPunct="0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15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8930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16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4010" marR="333375" algn="ctr" eaLnBrk="0" hangingPunct="0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46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აზერბაიჯანი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4010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05435" marR="304800" algn="ctr" eaLnBrk="0" hangingPunct="0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8930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5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3375" algn="ctr" eaLnBrk="0" hangingPunct="0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8930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15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010" marR="333375" algn="ctr" eaLnBrk="0" hangingPunct="0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32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ბელგია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0675" marR="31940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7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9880" marR="30861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8930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25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4645" marR="33337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15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8930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23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2260" marR="30162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134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ხორვატია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0040" marR="31940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09880" marR="30861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94005" marR="29273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8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02260" marR="30099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28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ჩეხეთი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0675" marR="31940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8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9565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9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4645" marR="33337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5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9565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5280" marR="33337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დანია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6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10515" marR="30924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35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337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7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5280" marR="33337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28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ფინეთი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1310" marR="31940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0515" marR="30924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9565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40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5280" marR="33337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17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29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2260" marR="30099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74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საფრანგეთი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0675" marR="31940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72415" marR="27114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36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94640" marR="29273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48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37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02895" marR="30099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312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latin typeface="Sylfaen" panose="010A0502050306030303" pitchFamily="18" charset="0"/>
                          <a:ea typeface="Times New Roman"/>
                          <a:cs typeface="Sylfaen"/>
                        </a:rPr>
                        <a:t>საქართველო</a:t>
                      </a:r>
                      <a:endParaRPr lang="en-US" sz="1100" b="1" dirty="0"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0675" marR="318770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latin typeface="Sylfaen" panose="010A0502050306030303" pitchFamily="18" charset="0"/>
                          <a:ea typeface="Times New Roman"/>
                          <a:cs typeface="Myriad Pro"/>
                        </a:rPr>
                        <a:t>13</a:t>
                      </a:r>
                      <a:endParaRPr lang="en-US" sz="1100" b="1" dirty="0"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2415" marR="27114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latin typeface="Sylfaen" panose="010A0502050306030303" pitchFamily="18" charset="0"/>
                          <a:ea typeface="Times New Roman"/>
                          <a:cs typeface="Myriad Pro"/>
                        </a:rPr>
                        <a:t>4</a:t>
                      </a:r>
                      <a:endParaRPr lang="en-US" sz="1100" b="1" dirty="0"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8295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latin typeface="Sylfaen" panose="010A0502050306030303" pitchFamily="18" charset="0"/>
                          <a:ea typeface="Times New Roman"/>
                          <a:cs typeface="Myriad Pro"/>
                        </a:rPr>
                        <a:t>9</a:t>
                      </a:r>
                      <a:endParaRPr lang="en-US" sz="1100" b="1" dirty="0"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8300" marR="36639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latin typeface="Sylfaen" panose="010A0502050306030303" pitchFamily="18" charset="0"/>
                          <a:ea typeface="Times New Roman"/>
                          <a:cs typeface="Myriad Pro"/>
                        </a:rPr>
                        <a:t>7</a:t>
                      </a:r>
                      <a:endParaRPr lang="en-US" sz="1100" b="1" dirty="0"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latin typeface="Sylfaen" panose="010A0502050306030303" pitchFamily="18" charset="0"/>
                          <a:ea typeface="Times New Roman"/>
                          <a:cs typeface="Myriad Pro"/>
                        </a:rPr>
                        <a:t>17</a:t>
                      </a:r>
                      <a:endParaRPr lang="en-US" sz="1100" b="1" dirty="0"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latin typeface="Sylfaen" panose="010A0502050306030303" pitchFamily="18" charset="0"/>
                          <a:ea typeface="Times New Roman"/>
                          <a:cs typeface="Myriad Pro"/>
                        </a:rPr>
                        <a:t>57</a:t>
                      </a:r>
                      <a:endParaRPr lang="en-US" sz="1100" b="1" dirty="0">
                        <a:latin typeface="Sylfaen" panose="010A05020503060303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334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ისრაელი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05435" marR="30353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0200" marR="328295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25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68300" marR="36639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 dirty="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9</a:t>
                      </a: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 dirty="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28</a:t>
                      </a: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98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334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 err="1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ლიეტუვა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6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5435" marR="30353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0200" marR="328295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8300" marR="36639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6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17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51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334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ნიდერლანდები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8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05435" marR="30353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0200" marR="328295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20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68300" marR="36639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39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334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პორტუგალია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5435" marR="30353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0200" marR="328295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16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5280" marR="33337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18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29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334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სერბეთი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0675" marR="31877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10515" marR="307975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5280" marR="33274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19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34645" marR="332740" algn="ctr" eaLnBrk="0" hangingPunct="0">
                        <a:lnSpc>
                          <a:spcPct val="107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36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334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200" dirty="0">
                          <a:solidFill>
                            <a:srgbClr val="231F20"/>
                          </a:solidFill>
                          <a:latin typeface="Sylfaen"/>
                          <a:ea typeface="Times New Roman"/>
                          <a:cs typeface="Sylfaen"/>
                        </a:rPr>
                        <a:t>ესპანეთი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1310" marR="31877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4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0515" marR="307975" algn="ctr" eaLnBrk="0" hangingPunct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13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5280" marR="332740" algn="ctr" eaLnBrk="0" hangingPunct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10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25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2895" marR="300355" algn="ctr" eaLnBrk="0" hangingPunct="0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231F20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93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3340" eaLnBrk="0" hangingPunct="0">
                        <a:lnSpc>
                          <a:spcPct val="107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FFFFFF"/>
                          </a:solidFill>
                          <a:latin typeface="Sylfaen"/>
                          <a:ea typeface="Times New Roman"/>
                          <a:cs typeface="Sylfaen"/>
                        </a:rPr>
                        <a:t>სულ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20675" marR="318135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7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273050" marR="271145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37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30200" marR="328295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18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295275" marR="292735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171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327660" algn="ctr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22</a:t>
                      </a:r>
                      <a:endParaRPr lang="en-US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272415" eaLnBrk="0" hangingPunct="0">
                        <a:lnSpc>
                          <a:spcPct val="107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ka-GE" sz="800" b="1" dirty="0">
                          <a:solidFill>
                            <a:srgbClr val="FFFFFF"/>
                          </a:solidFill>
                          <a:latin typeface="Myriad Pro"/>
                          <a:ea typeface="Times New Roman"/>
                          <a:cs typeface="Myriad Pro"/>
                        </a:rPr>
                        <a:t>1118</a:t>
                      </a:r>
                      <a:endParaRPr lang="en-US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732EA0C6-EE9E-4B78-908C-2498EF3181E0}"/>
              </a:ext>
            </a:extLst>
          </p:cNvPr>
          <p:cNvSpPr/>
          <p:nvPr/>
        </p:nvSpPr>
        <p:spPr>
          <a:xfrm>
            <a:off x="6743212" y="1126352"/>
            <a:ext cx="2335827" cy="75744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კვლევის შედეგები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 </a:t>
            </a:r>
          </a:p>
          <a:p>
            <a:pPr algn="ctr"/>
            <a:r>
              <a:rPr lang="ka-GE" sz="1200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მართვა</a:t>
            </a:r>
            <a:endParaRPr lang="en-US" sz="1200" b="1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A1F4315A-8257-4E2F-ABF7-A808F3E05B01}"/>
              </a:ext>
            </a:extLst>
          </p:cNvPr>
          <p:cNvSpPr/>
          <p:nvPr/>
        </p:nvSpPr>
        <p:spPr>
          <a:xfrm>
            <a:off x="-152401" y="1122514"/>
            <a:ext cx="6816539" cy="75744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>
                <a:solidFill>
                  <a:schemeClr val="tx2"/>
                </a:solidFill>
                <a:latin typeface="Sylfaen" panose="010A0502050306030303" pitchFamily="18" charset="0"/>
              </a:rPr>
              <a:t>ქალთა ლიდერის პოზიციები სპორტულ ფედერაციებში ქვეყნების ჭრილში</a:t>
            </a:r>
            <a:endParaRPr lang="en-US" sz="1100" b="1" dirty="0">
              <a:solidFill>
                <a:schemeClr val="tx2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949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B4A41AFA-A870-45CE-987B-B714C4A4DB09}"/>
              </a:ext>
            </a:extLst>
          </p:cNvPr>
          <p:cNvSpPr/>
          <p:nvPr/>
        </p:nvSpPr>
        <p:spPr>
          <a:xfrm>
            <a:off x="457200" y="1161152"/>
            <a:ext cx="8229600" cy="50437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კვლევის შედეგები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 _ 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მართვა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B0FA6D9-D206-451E-B4D0-7E54601B4E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1893063"/>
            <a:ext cx="7239000" cy="42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6978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B4A41AFA-A870-45CE-987B-B714C4A4DB09}"/>
              </a:ext>
            </a:extLst>
          </p:cNvPr>
          <p:cNvSpPr/>
          <p:nvPr/>
        </p:nvSpPr>
        <p:spPr>
          <a:xfrm>
            <a:off x="457200" y="1161152"/>
            <a:ext cx="8229600" cy="50437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კვლევის შედეგები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 _ </a:t>
            </a:r>
            <a:r>
              <a:rPr lang="ka-GE" b="1" dirty="0" err="1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სამწვრთნელო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 საქმიანობა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C46ACC0B-4F05-458E-A76C-3C8D8922F8F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7524" b="6783"/>
          <a:stretch/>
        </p:blipFill>
        <p:spPr>
          <a:xfrm>
            <a:off x="18737" y="2314577"/>
            <a:ext cx="9062543" cy="353376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DE2A45A-4B21-4C2A-8ACA-52112937E9DA}"/>
              </a:ext>
            </a:extLst>
          </p:cNvPr>
          <p:cNvSpPr txBox="1"/>
          <p:nvPr/>
        </p:nvSpPr>
        <p:spPr>
          <a:xfrm rot="16200000">
            <a:off x="7777032" y="4996832"/>
            <a:ext cx="816249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ka-GE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ლიეტუვა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D172728F-0EBC-4C5D-BD57-DC08A7EB66D6}"/>
              </a:ext>
            </a:extLst>
          </p:cNvPr>
          <p:cNvSpPr/>
          <p:nvPr/>
        </p:nvSpPr>
        <p:spPr>
          <a:xfrm>
            <a:off x="4824180" y="1752600"/>
            <a:ext cx="1881420" cy="1881420"/>
          </a:xfrm>
          <a:prstGeom prst="ellipse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2EF8208-8520-4B6F-B6E6-9E3A14AC1DBA}"/>
              </a:ext>
            </a:extLst>
          </p:cNvPr>
          <p:cNvSpPr/>
          <p:nvPr/>
        </p:nvSpPr>
        <p:spPr>
          <a:xfrm>
            <a:off x="7300210" y="3727234"/>
            <a:ext cx="167390" cy="8824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C2F4B87-F654-4FB3-9ADA-D7DC226097A7}"/>
              </a:ext>
            </a:extLst>
          </p:cNvPr>
          <p:cNvSpPr txBox="1"/>
          <p:nvPr/>
        </p:nvSpPr>
        <p:spPr>
          <a:xfrm>
            <a:off x="7200201" y="3541172"/>
            <a:ext cx="367408" cy="2151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xmlns="" val="19840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B4A41AFA-A870-45CE-987B-B714C4A4DB09}"/>
              </a:ext>
            </a:extLst>
          </p:cNvPr>
          <p:cNvSpPr/>
          <p:nvPr/>
        </p:nvSpPr>
        <p:spPr>
          <a:xfrm>
            <a:off x="457200" y="1161152"/>
            <a:ext cx="8229600" cy="50437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კვლევის შედეგები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 _ </a:t>
            </a:r>
            <a:r>
              <a:rPr lang="ka-GE" b="1" dirty="0" err="1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სამწვრთნელო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 საქმიანობა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23D00D5-A3E9-4A57-A149-4EF396414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4689" y="1752600"/>
            <a:ext cx="7373911" cy="453932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B7CA37C-CB90-4184-878B-E3EFA50DD4C2}"/>
              </a:ext>
            </a:extLst>
          </p:cNvPr>
          <p:cNvSpPr/>
          <p:nvPr/>
        </p:nvSpPr>
        <p:spPr>
          <a:xfrm>
            <a:off x="1571625" y="3276600"/>
            <a:ext cx="3048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D2FFFBB-3343-4DB6-ADFA-2098DCECA454}"/>
              </a:ext>
            </a:extLst>
          </p:cNvPr>
          <p:cNvSpPr txBox="1"/>
          <p:nvPr/>
        </p:nvSpPr>
        <p:spPr>
          <a:xfrm>
            <a:off x="4694738" y="3204303"/>
            <a:ext cx="48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xmlns="" val="3338061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niniko\Desktop\თანასწორობის კვირეული\gen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Cutout numberOfShades="5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8185" t="17467" r="9435" b="12775"/>
          <a:stretch/>
        </p:blipFill>
        <p:spPr bwMode="auto">
          <a:xfrm>
            <a:off x="2799263" y="2774950"/>
            <a:ext cx="6344737" cy="4083050"/>
          </a:xfrm>
          <a:prstGeom prst="rect">
            <a:avLst/>
          </a:prstGeom>
          <a:solidFill>
            <a:srgbClr val="FDFEFD">
              <a:alpha val="43000"/>
            </a:srgbClr>
          </a:solidFill>
          <a:ln>
            <a:noFill/>
          </a:ln>
          <a:effectLst>
            <a:outerShdw blurRad="8890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FB0425A-911C-4D68-A93E-564C9A4857EC}"/>
              </a:ext>
            </a:extLst>
          </p:cNvPr>
          <p:cNvPicPr/>
          <p:nvPr/>
        </p:nvPicPr>
        <p:blipFill rotWithShape="1">
          <a:blip r:embed="rId4"/>
          <a:srcRect b="34276"/>
          <a:stretch/>
        </p:blipFill>
        <p:spPr bwMode="auto">
          <a:xfrm>
            <a:off x="228601" y="114300"/>
            <a:ext cx="99059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BF404166-966F-4991-9BF9-F50A64383020}"/>
              </a:ext>
            </a:extLst>
          </p:cNvPr>
          <p:cNvSpPr txBox="1">
            <a:spLocks/>
          </p:cNvSpPr>
          <p:nvPr/>
        </p:nvSpPr>
        <p:spPr>
          <a:xfrm>
            <a:off x="1214198" y="-92075"/>
            <a:ext cx="70798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chemeClr val="tx2"/>
                </a:solidFill>
              </a:rPr>
              <a:t>საქართველოს განათლების, მეცნიერების</a:t>
            </a:r>
          </a:p>
          <a:p>
            <a:pPr algn="l"/>
            <a:r>
              <a:rPr lang="ka-GE" sz="1600" dirty="0">
                <a:solidFill>
                  <a:schemeClr val="tx2"/>
                </a:solidFill>
              </a:rPr>
              <a:t>კულტურისა და სპორტის სამინისტრო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5A6566A-B4A9-4D5E-97D3-9C9A4B7B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28/10/2020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3B1FF4-B968-43A0-94D1-B03088AE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dirty="0"/>
              <a:t>გენდერული თანასწორობა სპორტში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D8CFAA-AD9D-4DB0-97C2-1E281BCF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3D8E03F-00B0-4AFB-8B5B-0665AD341E27}"/>
              </a:ext>
            </a:extLst>
          </p:cNvPr>
          <p:cNvCxnSpPr/>
          <p:nvPr/>
        </p:nvCxnSpPr>
        <p:spPr>
          <a:xfrm>
            <a:off x="0" y="10096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xmlns="" id="{50D06126-E9D7-4C8B-A551-A01E5ACC6A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46305095"/>
              </p:ext>
            </p:extLst>
          </p:nvPr>
        </p:nvGraphicFramePr>
        <p:xfrm>
          <a:off x="442686" y="2080554"/>
          <a:ext cx="7455876" cy="4244046"/>
        </p:xfrm>
        <a:graphic>
          <a:graphicData uri="http://schemas.openxmlformats.org/drawingml/2006/table">
            <a:tbl>
              <a:tblPr/>
              <a:tblGrid>
                <a:gridCol w="1255404">
                  <a:extLst>
                    <a:ext uri="{9D8B030D-6E8A-4147-A177-3AD203B41FA5}">
                      <a16:colId xmlns:a16="http://schemas.microsoft.com/office/drawing/2014/main" xmlns="" val="2456156951"/>
                    </a:ext>
                  </a:extLst>
                </a:gridCol>
                <a:gridCol w="1033009">
                  <a:extLst>
                    <a:ext uri="{9D8B030D-6E8A-4147-A177-3AD203B41FA5}">
                      <a16:colId xmlns:a16="http://schemas.microsoft.com/office/drawing/2014/main" xmlns="" val="4252137700"/>
                    </a:ext>
                  </a:extLst>
                </a:gridCol>
                <a:gridCol w="1031398">
                  <a:extLst>
                    <a:ext uri="{9D8B030D-6E8A-4147-A177-3AD203B41FA5}">
                      <a16:colId xmlns:a16="http://schemas.microsoft.com/office/drawing/2014/main" xmlns="" val="1993288535"/>
                    </a:ext>
                  </a:extLst>
                </a:gridCol>
                <a:gridCol w="1047513">
                  <a:extLst>
                    <a:ext uri="{9D8B030D-6E8A-4147-A177-3AD203B41FA5}">
                      <a16:colId xmlns:a16="http://schemas.microsoft.com/office/drawing/2014/main" xmlns="" val="1904202933"/>
                    </a:ext>
                  </a:extLst>
                </a:gridCol>
                <a:gridCol w="867824">
                  <a:extLst>
                    <a:ext uri="{9D8B030D-6E8A-4147-A177-3AD203B41FA5}">
                      <a16:colId xmlns:a16="http://schemas.microsoft.com/office/drawing/2014/main" xmlns="" val="1576593022"/>
                    </a:ext>
                  </a:extLst>
                </a:gridCol>
                <a:gridCol w="1100695">
                  <a:extLst>
                    <a:ext uri="{9D8B030D-6E8A-4147-A177-3AD203B41FA5}">
                      <a16:colId xmlns:a16="http://schemas.microsoft.com/office/drawing/2014/main" xmlns="" val="613167793"/>
                    </a:ext>
                  </a:extLst>
                </a:gridCol>
                <a:gridCol w="1120033">
                  <a:extLst>
                    <a:ext uri="{9D8B030D-6E8A-4147-A177-3AD203B41FA5}">
                      <a16:colId xmlns:a16="http://schemas.microsoft.com/office/drawing/2014/main" xmlns="" val="1842566268"/>
                    </a:ext>
                  </a:extLst>
                </a:gridCol>
              </a:tblGrid>
              <a:tr h="232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549910" eaLnBrk="0" hangingPunct="0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სულ (ყველა)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84455" eaLnBrk="0" hangingPunct="0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გოგონები (18 წლამდე)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2230" eaLnBrk="0" hangingPunct="0">
                        <a:lnSpc>
                          <a:spcPct val="107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ka-GE" sz="8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ქალები (18 წლის და უფროსი ასაკის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76795020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ქვეყანა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21945" marR="32194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260985" marR="26098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66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48615" marR="34861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295910" marR="29591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3211568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ავსტრია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1945" marR="32194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20891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127200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66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17716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42009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47980" marR="34798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7686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85191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5135546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დანია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1945" marR="32194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0891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284180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66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78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136651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980" marR="34798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3840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147529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6651820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ლიტვა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1945" marR="32194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261620" marR="261620"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6045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66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10185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4110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47980" marR="34798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07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1935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82544219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ბელგია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1945" marR="32194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0891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581202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66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78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291526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980" marR="34798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384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289676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61721424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ალბანეთი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1945" marR="32194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261620" marR="26162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2234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66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1018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1389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47980" marR="34798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845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5437137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ფინეთი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1945" marR="32194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0891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200273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66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16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91937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8615" marR="34798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447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108336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5909990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ნიდერლანდები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2580" marR="32194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17653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1010782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02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14478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334915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48615" marR="34798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4447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675867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8551837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ესპანეთი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2580" marR="32194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0955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372950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025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78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216785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8615" marR="347980" algn="ctr" eaLnBrk="0" hangingPunct="0">
                        <a:lnSpc>
                          <a:spcPct val="107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447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156165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62741230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070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ჩეხეთი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2580" marR="32194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20955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104720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02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17780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60655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34861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7686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44065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3521786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პორტუგალია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1945" marR="32131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0955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156061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02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78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114876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9250" marR="34861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686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41185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01207840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საფრანგეთი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1945" marR="32131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17716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2423519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327660" marR="32702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11239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1314265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48615" marR="34798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1209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1109254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4940842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ისრაელი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4193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20908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14832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9885" marR="34861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7180" marR="29591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6076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2284684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აზერბაიჯანი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2580" marR="32131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262255" marR="260985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9195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328295" marR="32702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1018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8710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34798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97180" marR="29591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485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503813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ხორვატია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2580" marR="32131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4257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42685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8295" marR="32702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29806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8615" marR="34734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749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12879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8031697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სერბეთი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22580" marR="32131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24257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26509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9AF"/>
                    </a:solidFill>
                  </a:tcPr>
                </a:tc>
                <a:tc>
                  <a:txBody>
                    <a:bodyPr/>
                    <a:lstStyle/>
                    <a:p>
                      <a:pPr marL="328295" marR="32702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17780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14524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34734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tc>
                  <a:txBody>
                    <a:bodyPr/>
                    <a:lstStyle/>
                    <a:p>
                      <a:pPr marL="277495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11985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8027691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2705" eaLnBrk="0" hangingPunct="0">
                        <a:lnSpc>
                          <a:spcPts val="131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231F20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საქართველო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3215" marR="32131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5025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8295" marR="32639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0820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3976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9885" marR="34798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100" b="1" dirty="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7815" marR="295910" algn="ctr" eaLnBrk="0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231F20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1049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39850164"/>
                  </a:ext>
                </a:extLst>
              </a:tr>
              <a:tr h="222842">
                <a:tc>
                  <a:txBody>
                    <a:bodyPr/>
                    <a:lstStyle/>
                    <a:p>
                      <a:pPr marL="53340" eaLnBrk="0" hangingPunct="0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ka-GE" sz="1000">
                          <a:solidFill>
                            <a:srgbClr val="FFFFFF"/>
                          </a:solidFill>
                          <a:effectLst/>
                          <a:latin typeface="Sylfaen" panose="010A0502050306030303" pitchFamily="18" charset="0"/>
                          <a:ea typeface="Times New Roman" panose="02020603050405020304" pitchFamily="18" charset="0"/>
                          <a:cs typeface="Sylfaen" panose="010A0502050306030303" pitchFamily="18" charset="0"/>
                        </a:rPr>
                        <a:t>ჯამი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22580" marR="32067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158750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5373488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28295" marR="326390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 dirty="0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94615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2680966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347345" algn="ctr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tc>
                  <a:txBody>
                    <a:bodyPr/>
                    <a:lstStyle/>
                    <a:p>
                      <a:pPr marL="193675" eaLnBrk="0" hangingPunct="0">
                        <a:lnSpc>
                          <a:spcPct val="107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ka-GE" sz="1000" b="1" dirty="0">
                          <a:solidFill>
                            <a:srgbClr val="FFFFFF"/>
                          </a:solidFill>
                          <a:effectLst/>
                          <a:latin typeface="Myriad Pro"/>
                          <a:ea typeface="Times New Roman" panose="02020603050405020304" pitchFamily="18" charset="0"/>
                          <a:cs typeface="Myriad Pro"/>
                        </a:rPr>
                        <a:t>2692522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4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9949827"/>
                  </a:ext>
                </a:extLst>
              </a:tr>
            </a:tbl>
          </a:graphicData>
        </a:graphic>
      </p:graphicFrame>
      <p:sp>
        <p:nvSpPr>
          <p:cNvPr id="17" name="Rectangle 5">
            <a:extLst>
              <a:ext uri="{FF2B5EF4-FFF2-40B4-BE49-F238E27FC236}">
                <a16:creationId xmlns:a16="http://schemas.microsoft.com/office/drawing/2014/main" xmlns="" id="{C86A8F4A-836B-4CDB-8F33-EAB6D2CE1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538" y="2200275"/>
            <a:ext cx="10364488" cy="525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>
            <a:extLst>
              <a:ext uri="{FF2B5EF4-FFF2-40B4-BE49-F238E27FC236}">
                <a16:creationId xmlns:a16="http://schemas.microsoft.com/office/drawing/2014/main" xmlns="" id="{E479BF58-8577-47BB-A657-2678464C4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912" y="2684463"/>
            <a:ext cx="6664941" cy="381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xmlns="" id="{88E1F17E-154C-4575-BDB4-77F4FB3C2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538" y="2357168"/>
            <a:ext cx="103644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8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9665955E-F7C3-481F-B533-D5DBD1744306}"/>
              </a:ext>
            </a:extLst>
          </p:cNvPr>
          <p:cNvSpPr/>
          <p:nvPr/>
        </p:nvSpPr>
        <p:spPr>
          <a:xfrm>
            <a:off x="6743212" y="1126352"/>
            <a:ext cx="2335827" cy="75744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კვლევის შედეგები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ka-GE" sz="1200" b="1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წევრობა</a:t>
            </a:r>
            <a:endParaRPr lang="en-US" sz="1200" b="1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xmlns="" id="{081AF8B9-B668-4E86-AC8D-CB7B967F8607}"/>
              </a:ext>
            </a:extLst>
          </p:cNvPr>
          <p:cNvSpPr/>
          <p:nvPr/>
        </p:nvSpPr>
        <p:spPr>
          <a:xfrm>
            <a:off x="-152401" y="1122514"/>
            <a:ext cx="6816539" cy="757440"/>
          </a:xfrm>
          <a:prstGeom prst="roundRect">
            <a:avLst>
              <a:gd name="adj" fmla="val 1960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>
                <a:solidFill>
                  <a:schemeClr val="tx2"/>
                </a:solidFill>
                <a:latin typeface="Sylfaen" panose="010A0502050306030303" pitchFamily="18" charset="0"/>
              </a:rPr>
              <a:t>გოგონების (18 წლამდე ასაკის) და ქალების (18 წელზე და მეტი ასაკის) პროცენტული მაჩვენებელი, რომლებიც თითოეული ქვეყნის სპორტული კლუბის ან ფედერაციის წევრები არიან</a:t>
            </a:r>
            <a:endParaRPr lang="en-US" sz="1100" b="1" dirty="0">
              <a:solidFill>
                <a:schemeClr val="tx2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2421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682</Words>
  <Application>Microsoft Office PowerPoint</Application>
  <PresentationFormat>On-screen Show (4:3)</PresentationFormat>
  <Paragraphs>435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სპორტში გენდერული თანასწორობის შესახებ კვლევის პრეზენტაცია   12 ნოემბერი 2020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გმადლობთ  ყურადღებისთვის!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niniko ninikoo</dc:creator>
  <cp:lastModifiedBy>niniko ninikoo</cp:lastModifiedBy>
  <cp:revision>48</cp:revision>
  <dcterms:created xsi:type="dcterms:W3CDTF">2006-08-16T00:00:00Z</dcterms:created>
  <dcterms:modified xsi:type="dcterms:W3CDTF">2020-11-02T18:04:50Z</dcterms:modified>
</cp:coreProperties>
</file>