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60" r:id="rId4"/>
    <p:sldId id="262" r:id="rId5"/>
    <p:sldId id="261" r:id="rId6"/>
    <p:sldId id="284" r:id="rId7"/>
    <p:sldId id="259" r:id="rId8"/>
    <p:sldId id="285" r:id="rId9"/>
    <p:sldId id="286" r:id="rId10"/>
    <p:sldId id="282" r:id="rId11"/>
    <p:sldId id="277" r:id="rId12"/>
    <p:sldId id="278" r:id="rId13"/>
    <p:sldId id="283" r:id="rId14"/>
    <p:sldId id="276" r:id="rId15"/>
    <p:sldId id="281" r:id="rId16"/>
    <p:sldId id="274" r:id="rId17"/>
    <p:sldId id="275" r:id="rId18"/>
    <p:sldId id="264" r:id="rId19"/>
    <p:sldId id="265" r:id="rId20"/>
    <p:sldId id="267" r:id="rId21"/>
    <p:sldId id="268" r:id="rId22"/>
    <p:sldId id="269" r:id="rId23"/>
    <p:sldId id="270"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46" d="100"/>
          <a:sy n="46" d="100"/>
        </p:scale>
        <p:origin x="60"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E75AC2-578E-43CD-A1E0-6A186CA750D0}" type="datetimeFigureOut">
              <a:rPr lang="en-GB" smtClean="0"/>
              <a:pPr/>
              <a:t>09/11/2017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C783D8-5A9B-4B33-8A31-A290D24B5B3D}" type="slidenum">
              <a:rPr lang="en-GB" smtClean="0"/>
              <a:pPr/>
              <a:t>‹#›</a:t>
            </a:fld>
            <a:endParaRPr lang="en-GB"/>
          </a:p>
        </p:txBody>
      </p:sp>
    </p:spTree>
    <p:extLst>
      <p:ext uri="{BB962C8B-B14F-4D97-AF65-F5344CB8AC3E}">
        <p14:creationId xmlns:p14="http://schemas.microsoft.com/office/powerpoint/2010/main" val="561915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10" name="Shape 110"/>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2192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Shape 420"/>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21" name="Shape 42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8919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Shape 413"/>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14" name="Shape 414"/>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5292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Shape 420"/>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21" name="Shape 42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8919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Shape 375"/>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376" name="Shape 376"/>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96789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Shape 389"/>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390" name="Shape 390"/>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8172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18" name="Shape 118"/>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6717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56" name="Shape 156"/>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47872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72" name="Shape 172"/>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553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63" name="Shape 163"/>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9155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137" name="Shape 137"/>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0208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Shape 434"/>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35" name="Shape 435"/>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3144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Shape 441"/>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42" name="Shape 442"/>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2028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Shape 427"/>
          <p:cNvSpPr txBox="1">
            <a:spLocks noGrp="1"/>
          </p:cNvSpPr>
          <p:nvPr>
            <p:ph type="body" idx="1"/>
          </p:nvPr>
        </p:nvSpPr>
        <p:spPr>
          <a:xfrm>
            <a:off x="685800" y="4400550"/>
            <a:ext cx="5486399" cy="3600450"/>
          </a:xfrm>
          <a:prstGeom prst="rect">
            <a:avLst/>
          </a:prstGeom>
        </p:spPr>
        <p:txBody>
          <a:bodyPr wrap="square" lIns="91425" tIns="91425" rIns="91425" bIns="91425" anchor="t" anchorCtr="0">
            <a:noAutofit/>
          </a:bodyPr>
          <a:lstStyle/>
          <a:p>
            <a:pPr lvl="0">
              <a:spcBef>
                <a:spcPts val="0"/>
              </a:spcBef>
              <a:buNone/>
            </a:pPr>
            <a:endParaRPr/>
          </a:p>
        </p:txBody>
      </p:sp>
      <p:sp>
        <p:nvSpPr>
          <p:cNvPr id="428" name="Shape 428"/>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2776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F6EBF-ED80-4422-9622-BEAD40E436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F4805C9-6A15-4F70-83D3-0CB232EAB9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2755F9-CF82-4B77-999B-E00F5A33471A}"/>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81E57C95-7F3C-4132-87E7-E928092870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C501C6-AA94-4ABA-AFD2-D539615AA292}"/>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345848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CCA1A-71E4-43D7-97A9-5A1DAB8BE7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503058-A804-4CB6-926B-E0810371F52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BDF380-0350-45BC-9F71-4341D320C6E9}"/>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9D603354-3646-45F8-AC2D-2F157B812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0B7760-DBFE-4694-8CF9-92BB021A6A5D}"/>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149771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A291C9-1283-48A7-9A54-77EACF066C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73B13E4-B6F5-4B4D-B93F-F204C64BD77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BAB54A-CB7A-4EAD-B789-67C72815DA1B}"/>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29203679-E7AF-4F23-888B-72A01083AB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1F1404-934F-4431-8CAC-0E06D659AE6C}"/>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2733752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37BD2-B359-445D-A424-E3C4191FF3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A45EA5-3011-4056-A01C-9960281B581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4B4896-1672-42CB-A9E6-F1268D13BAAF}"/>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48D6B114-AFA5-4784-885A-BD5730AE6E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432CBB-F455-4ABC-A0D4-4EAF8F94716E}"/>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1503062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E557-C312-4928-9D04-38429D8B49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59D389-7F7F-43DB-8F5A-6FB7E3DC0F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20408CB-247A-4B06-8A29-F71CD6C46438}"/>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6A8DEA30-E05F-4870-B29C-CB623669FC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E76D7A-6A94-4BA2-BBD9-A3D8D752FD71}"/>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171301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119D2-17AE-45E7-B06A-4AB81975C7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F81EC7-EA34-4E74-BF22-DA277471853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C0DA12A-2D2D-49CB-A5C0-F4409CDC378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2BC4FA-341C-46FC-8C6F-2765A150B586}"/>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6" name="Footer Placeholder 5">
            <a:extLst>
              <a:ext uri="{FF2B5EF4-FFF2-40B4-BE49-F238E27FC236}">
                <a16:creationId xmlns:a16="http://schemas.microsoft.com/office/drawing/2014/main" id="{3A2D544E-01DA-48B6-972C-DA00616279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87C261-736D-4A3E-B4EA-CE8FA29679DD}"/>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2555532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CFCBF-58E5-44FA-A36E-21D941EF51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3F4122-1387-4A62-B733-0DD121E6E1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BD72808-3AFB-482A-8353-CC7EA20C65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FD9487-7D35-4B25-8017-FB1C549084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4DC49A-D8EA-452E-8B91-3D586DDD733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828050-484C-4543-97CA-8834253EAE47}"/>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8" name="Footer Placeholder 7">
            <a:extLst>
              <a:ext uri="{FF2B5EF4-FFF2-40B4-BE49-F238E27FC236}">
                <a16:creationId xmlns:a16="http://schemas.microsoft.com/office/drawing/2014/main" id="{98D91B91-E5D3-42DA-9128-D9668D7BE7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D48FC73-5129-42FC-8243-C28D13BCE442}"/>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2624916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E7E49-C8D5-445D-A19C-65AC8D652ED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06675B-162F-46B9-918F-25858A2434F4}"/>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4" name="Footer Placeholder 3">
            <a:extLst>
              <a:ext uri="{FF2B5EF4-FFF2-40B4-BE49-F238E27FC236}">
                <a16:creationId xmlns:a16="http://schemas.microsoft.com/office/drawing/2014/main" id="{064B50AA-6FB3-4053-8AFA-E54E15F00E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A280E6-7CC1-4EE4-A850-42285BEE2FDB}"/>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261570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4AF99B-04F0-4744-A9B2-05E899519AC4}"/>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3" name="Footer Placeholder 2">
            <a:extLst>
              <a:ext uri="{FF2B5EF4-FFF2-40B4-BE49-F238E27FC236}">
                <a16:creationId xmlns:a16="http://schemas.microsoft.com/office/drawing/2014/main" id="{4869844D-946F-4FD8-8897-C1321FDB78F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A522480-8791-4B60-848A-27C1FEB48CA1}"/>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403672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F112E-3A83-45AD-83AD-1BFB086B1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A27590-33D1-4BB1-BDFE-8D7547F2F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5185AE-AA3F-4C40-B2C8-7935D7850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7660B5-5E93-40D5-8DCF-425952D6B1C9}"/>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6" name="Footer Placeholder 5">
            <a:extLst>
              <a:ext uri="{FF2B5EF4-FFF2-40B4-BE49-F238E27FC236}">
                <a16:creationId xmlns:a16="http://schemas.microsoft.com/office/drawing/2014/main" id="{E80D9D7E-CF58-4D1A-A479-A6CA2D1AC3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B3075A-C42D-492A-B45F-745D844BF2CB}"/>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2237974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496ED-382D-4469-9992-84ADDFB829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879BA34-05A7-4269-BBA1-48A3E1347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5B66C6A-6901-4C8A-B80C-23D9108894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500335-56D5-49A2-A8E3-31EE8BF35B3D}"/>
              </a:ext>
            </a:extLst>
          </p:cNvPr>
          <p:cNvSpPr>
            <a:spLocks noGrp="1"/>
          </p:cNvSpPr>
          <p:nvPr>
            <p:ph type="dt" sz="half" idx="10"/>
          </p:nvPr>
        </p:nvSpPr>
        <p:spPr/>
        <p:txBody>
          <a:bodyPr/>
          <a:lstStyle/>
          <a:p>
            <a:fld id="{BC2CC7BC-0B3C-484C-A4F0-9A9FF30DC2CF}" type="datetimeFigureOut">
              <a:rPr lang="en-GB" smtClean="0"/>
              <a:pPr/>
              <a:t>09/11/2017</a:t>
            </a:fld>
            <a:endParaRPr lang="en-GB"/>
          </a:p>
        </p:txBody>
      </p:sp>
      <p:sp>
        <p:nvSpPr>
          <p:cNvPr id="6" name="Footer Placeholder 5">
            <a:extLst>
              <a:ext uri="{FF2B5EF4-FFF2-40B4-BE49-F238E27FC236}">
                <a16:creationId xmlns:a16="http://schemas.microsoft.com/office/drawing/2014/main" id="{783E6613-D339-4BE0-BC04-65825070B8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E3C952-9DE9-4686-9633-2F6A449B9CEC}"/>
              </a:ext>
            </a:extLst>
          </p:cNvPr>
          <p:cNvSpPr>
            <a:spLocks noGrp="1"/>
          </p:cNvSpPr>
          <p:nvPr>
            <p:ph type="sldNum" sz="quarter" idx="12"/>
          </p:nvPr>
        </p:nvSpPr>
        <p:spPr/>
        <p:txBody>
          <a:bodyPr/>
          <a:lstStyle/>
          <a:p>
            <a:fld id="{A4386DDB-7D80-4692-9CD0-AB74997C4A4C}" type="slidenum">
              <a:rPr lang="en-GB" smtClean="0"/>
              <a:pPr/>
              <a:t>‹#›</a:t>
            </a:fld>
            <a:endParaRPr lang="en-GB"/>
          </a:p>
        </p:txBody>
      </p:sp>
    </p:spTree>
    <p:extLst>
      <p:ext uri="{BB962C8B-B14F-4D97-AF65-F5344CB8AC3E}">
        <p14:creationId xmlns:p14="http://schemas.microsoft.com/office/powerpoint/2010/main" val="588252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310DC2-9810-4006-B778-396D0C81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5B169F-F532-40C6-A99A-583B44AAEA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9D7715-0C55-4FAD-82CC-1A89866082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CC7BC-0B3C-484C-A4F0-9A9FF30DC2CF}" type="datetimeFigureOut">
              <a:rPr lang="en-GB" smtClean="0"/>
              <a:pPr/>
              <a:t>09/11/2017</a:t>
            </a:fld>
            <a:endParaRPr lang="en-GB"/>
          </a:p>
        </p:txBody>
      </p:sp>
      <p:sp>
        <p:nvSpPr>
          <p:cNvPr id="5" name="Footer Placeholder 4">
            <a:extLst>
              <a:ext uri="{FF2B5EF4-FFF2-40B4-BE49-F238E27FC236}">
                <a16:creationId xmlns:a16="http://schemas.microsoft.com/office/drawing/2014/main" id="{16B2F1CB-282A-41E5-AD0B-64D71DF73D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C69364E-9DD0-4796-901A-F598DCC432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86DDB-7D80-4692-9CD0-AB74997C4A4C}" type="slidenum">
              <a:rPr lang="en-GB" smtClean="0"/>
              <a:pPr/>
              <a:t>‹#›</a:t>
            </a:fld>
            <a:endParaRPr lang="en-GB"/>
          </a:p>
        </p:txBody>
      </p:sp>
    </p:spTree>
    <p:extLst>
      <p:ext uri="{BB962C8B-B14F-4D97-AF65-F5344CB8AC3E}">
        <p14:creationId xmlns:p14="http://schemas.microsoft.com/office/powerpoint/2010/main" val="2647594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png"/><Relationship Id="rId3" Type="http://schemas.openxmlformats.org/officeDocument/2006/relationships/image" Target="../media/image6.png"/><Relationship Id="rId21" Type="http://schemas.openxmlformats.org/officeDocument/2006/relationships/image" Target="../media/image3.jpeg"/><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20.png"/><Relationship Id="rId2" Type="http://schemas.openxmlformats.org/officeDocument/2006/relationships/notesSlide" Target="../notesSlides/notesSlide4.xml"/><Relationship Id="rId16" Type="http://schemas.openxmlformats.org/officeDocument/2006/relationships/image" Target="../media/image19.png"/><Relationship Id="rId20"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19" Type="http://schemas.openxmlformats.org/officeDocument/2006/relationships/image" Target="../media/image2.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ctrTitle"/>
          </p:nvPr>
        </p:nvSpPr>
        <p:spPr>
          <a:xfrm>
            <a:off x="1410084" y="1798235"/>
            <a:ext cx="9904500" cy="4269000"/>
          </a:xfrm>
          <a:prstGeom prst="rect">
            <a:avLst/>
          </a:prstGeom>
          <a:noFill/>
          <a:ln>
            <a:noFill/>
          </a:ln>
        </p:spPr>
        <p:txBody>
          <a:bodyPr wrap="square" lIns="91425" tIns="45700" rIns="91425" bIns="45700" anchor="t" anchorCtr="0">
            <a:noAutofit/>
          </a:bodyPr>
          <a:lstStyle/>
          <a:p>
            <a:pPr marL="0" marR="0" lvl="0" indent="0" algn="l" rtl="0">
              <a:lnSpc>
                <a:spcPct val="85000"/>
              </a:lnSpc>
              <a:spcBef>
                <a:spcPts val="0"/>
              </a:spcBef>
              <a:buClr>
                <a:schemeClr val="lt2"/>
              </a:buClr>
              <a:buSzPct val="25000"/>
              <a:buFont typeface="Century Schoolbook"/>
              <a:buNone/>
            </a:pPr>
            <a:r>
              <a:rPr lang="ka-GE" sz="3000" b="1" i="0" dirty="0">
                <a:solidFill>
                  <a:srgbClr val="002060"/>
                </a:solidFill>
              </a:rPr>
              <a:t>მდგრადი განვითარების პრინციპების ინტეგრირება  </a:t>
            </a:r>
          </a:p>
        </p:txBody>
      </p:sp>
      <p:pic>
        <p:nvPicPr>
          <p:cNvPr id="114" name="Shape 114"/>
          <p:cNvPicPr preferRelativeResize="0"/>
          <p:nvPr/>
        </p:nvPicPr>
        <p:blipFill>
          <a:blip r:embed="rId3" cstate="print">
            <a:alphaModFix/>
          </a:blip>
          <a:stretch>
            <a:fillRect/>
          </a:stretch>
        </p:blipFill>
        <p:spPr>
          <a:xfrm>
            <a:off x="9712050" y="131275"/>
            <a:ext cx="2335549" cy="581949"/>
          </a:xfrm>
          <a:prstGeom prst="rect">
            <a:avLst/>
          </a:prstGeom>
          <a:noFill/>
          <a:ln>
            <a:noFill/>
          </a:ln>
        </p:spPr>
      </p:pic>
      <p:pic>
        <p:nvPicPr>
          <p:cNvPr id="115" name="Shape 115"/>
          <p:cNvPicPr preferRelativeResize="0"/>
          <p:nvPr/>
        </p:nvPicPr>
        <p:blipFill rotWithShape="1">
          <a:blip r:embed="rId4" cstate="print">
            <a:alphaModFix/>
          </a:blip>
          <a:srcRect/>
          <a:stretch/>
        </p:blipFill>
        <p:spPr>
          <a:xfrm>
            <a:off x="4541760" y="3146429"/>
            <a:ext cx="2612699" cy="2487899"/>
          </a:xfrm>
          <a:prstGeom prst="rect">
            <a:avLst/>
          </a:prstGeom>
          <a:noFill/>
          <a:ln>
            <a:noFill/>
          </a:ln>
        </p:spPr>
      </p:pic>
      <p:pic>
        <p:nvPicPr>
          <p:cNvPr id="3" name="Picture 2">
            <a:extLst>
              <a:ext uri="{FF2B5EF4-FFF2-40B4-BE49-F238E27FC236}">
                <a16:creationId xmlns:a16="http://schemas.microsoft.com/office/drawing/2014/main" id="{A9AEAD77-3EC7-4E67-A986-A8F6E7D8F9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spTree>
    <p:extLst>
      <p:ext uri="{BB962C8B-B14F-4D97-AF65-F5344CB8AC3E}">
        <p14:creationId xmlns:p14="http://schemas.microsoft.com/office/powerpoint/2010/main" val="3278904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66048-14B4-404E-A7BC-D89892DD3A53}"/>
              </a:ext>
            </a:extLst>
          </p:cNvPr>
          <p:cNvSpPr>
            <a:spLocks noGrp="1"/>
          </p:cNvSpPr>
          <p:nvPr>
            <p:ph type="title"/>
          </p:nvPr>
        </p:nvSpPr>
        <p:spPr>
          <a:xfrm>
            <a:off x="1014470" y="959294"/>
            <a:ext cx="10515600" cy="1012725"/>
          </a:xfrm>
        </p:spPr>
        <p:txBody>
          <a:bodyPr>
            <a:normAutofit/>
          </a:bodyPr>
          <a:lstStyle/>
          <a:p>
            <a:r>
              <a:rPr lang="ka-GE" sz="3200" b="1" dirty="0"/>
              <a:t>მდგრადი განვითარების პრინციპების ინტეგრირება </a:t>
            </a:r>
            <a:r>
              <a:rPr lang="en" sz="3200" b="1" dirty="0"/>
              <a:t>რა სახელმძღვანელოს დონეზე</a:t>
            </a:r>
            <a:endParaRPr lang="en-GB" sz="3200" dirty="0"/>
          </a:p>
        </p:txBody>
      </p:sp>
      <p:sp>
        <p:nvSpPr>
          <p:cNvPr id="3" name="Content Placeholder 2">
            <a:extLst>
              <a:ext uri="{FF2B5EF4-FFF2-40B4-BE49-F238E27FC236}">
                <a16:creationId xmlns:a16="http://schemas.microsoft.com/office/drawing/2014/main" id="{5018F933-FCF6-437D-8B64-230274F5D3FD}"/>
              </a:ext>
            </a:extLst>
          </p:cNvPr>
          <p:cNvSpPr>
            <a:spLocks noGrp="1"/>
          </p:cNvSpPr>
          <p:nvPr>
            <p:ph idx="1"/>
          </p:nvPr>
        </p:nvSpPr>
        <p:spPr>
          <a:xfrm>
            <a:off x="838200" y="2302524"/>
            <a:ext cx="10515600" cy="4207664"/>
          </a:xfrm>
        </p:spPr>
        <p:txBody>
          <a:bodyPr>
            <a:normAutofit fontScale="85000" lnSpcReduction="20000"/>
          </a:bodyPr>
          <a:lstStyle/>
          <a:p>
            <a:pPr lvl="0">
              <a:lnSpc>
                <a:spcPct val="100000"/>
              </a:lnSpc>
              <a:spcBef>
                <a:spcPts val="0"/>
              </a:spcBef>
              <a:buNone/>
            </a:pPr>
            <a:r>
              <a:rPr lang="ka-GE" u="sng" dirty="0">
                <a:solidFill>
                  <a:schemeClr val="dk1"/>
                </a:solidFill>
              </a:rPr>
              <a:t>მოსწავლისთვის </a:t>
            </a:r>
            <a:r>
              <a:rPr lang="ka-GE" b="1" u="sng" dirty="0">
                <a:solidFill>
                  <a:schemeClr val="dk1"/>
                </a:solidFill>
              </a:rPr>
              <a:t>თემა</a:t>
            </a:r>
            <a:r>
              <a:rPr lang="ka-GE" u="sng" dirty="0">
                <a:solidFill>
                  <a:schemeClr val="dk1"/>
                </a:solidFill>
              </a:rPr>
              <a:t> განხილული უნდა ოყოს ოთხივე პრინციპის გათვალისწინებით.</a:t>
            </a:r>
          </a:p>
          <a:p>
            <a:pPr lvl="0">
              <a:lnSpc>
                <a:spcPct val="100000"/>
              </a:lnSpc>
              <a:spcBef>
                <a:spcPts val="0"/>
              </a:spcBef>
              <a:buNone/>
            </a:pPr>
            <a:endParaRPr lang="ka-GE" dirty="0">
              <a:solidFill>
                <a:schemeClr val="dk1"/>
              </a:solidFill>
            </a:endParaRPr>
          </a:p>
          <a:p>
            <a:pPr lvl="0">
              <a:lnSpc>
                <a:spcPct val="100000"/>
              </a:lnSpc>
              <a:spcBef>
                <a:spcPts val="0"/>
              </a:spcBef>
              <a:buClr>
                <a:schemeClr val="dk1"/>
              </a:buClr>
              <a:buSzPct val="61111"/>
              <a:buNone/>
            </a:pPr>
            <a:r>
              <a:rPr lang="ka-GE" dirty="0">
                <a:solidFill>
                  <a:schemeClr val="dk1"/>
                </a:solidFill>
              </a:rPr>
              <a:t>სახელმძღვანელოში მდგრადი განვითარების პრინციპების რეალიზების მოდელები:</a:t>
            </a:r>
          </a:p>
          <a:p>
            <a:pPr lvl="0">
              <a:lnSpc>
                <a:spcPct val="100000"/>
              </a:lnSpc>
              <a:spcBef>
                <a:spcPts val="0"/>
              </a:spcBef>
              <a:buNone/>
            </a:pPr>
            <a:endParaRPr lang="ka-GE" dirty="0">
              <a:solidFill>
                <a:schemeClr val="dk1"/>
              </a:solidFill>
            </a:endParaRPr>
          </a:p>
          <a:p>
            <a:pPr lvl="0">
              <a:lnSpc>
                <a:spcPct val="100000"/>
              </a:lnSpc>
              <a:spcBef>
                <a:spcPts val="0"/>
              </a:spcBef>
              <a:buNone/>
            </a:pPr>
            <a:r>
              <a:rPr lang="ka-GE" dirty="0">
                <a:solidFill>
                  <a:schemeClr val="dk1"/>
                </a:solidFill>
              </a:rPr>
              <a:t>ა) საგნის ფარგლებში   ოთხივე პრინციპის  დაფარვა.</a:t>
            </a:r>
          </a:p>
          <a:p>
            <a:pPr lvl="0">
              <a:lnSpc>
                <a:spcPct val="100000"/>
              </a:lnSpc>
              <a:spcBef>
                <a:spcPts val="0"/>
              </a:spcBef>
              <a:buClr>
                <a:schemeClr val="dk1"/>
              </a:buClr>
              <a:buSzPct val="61111"/>
              <a:buNone/>
            </a:pPr>
            <a:endParaRPr lang="ka-GE" dirty="0">
              <a:solidFill>
                <a:schemeClr val="dk1"/>
              </a:solidFill>
            </a:endParaRPr>
          </a:p>
          <a:p>
            <a:pPr lvl="0">
              <a:lnSpc>
                <a:spcPct val="100000"/>
              </a:lnSpc>
              <a:spcBef>
                <a:spcPts val="0"/>
              </a:spcBef>
              <a:buNone/>
            </a:pPr>
            <a:r>
              <a:rPr lang="ka-GE" dirty="0">
                <a:solidFill>
                  <a:schemeClr val="dk1"/>
                </a:solidFill>
              </a:rPr>
              <a:t>ბ) საგნის ფარგლებში ერთი ან რამდენიმე პრინციპის დაფრვა და რეკომენდაცია სხვა საგნებში დანარჩენი პრინციპების რეალიზების თაობაზე. </a:t>
            </a:r>
          </a:p>
          <a:p>
            <a:pPr lvl="0">
              <a:lnSpc>
                <a:spcPct val="100000"/>
              </a:lnSpc>
              <a:spcBef>
                <a:spcPts val="0"/>
              </a:spcBef>
              <a:buClr>
                <a:schemeClr val="dk1"/>
              </a:buClr>
              <a:buSzPct val="61111"/>
              <a:buNone/>
            </a:pPr>
            <a:endParaRPr lang="ka-GE" dirty="0">
              <a:solidFill>
                <a:schemeClr val="dk1"/>
              </a:solidFill>
            </a:endParaRPr>
          </a:p>
          <a:p>
            <a:pPr lvl="0">
              <a:lnSpc>
                <a:spcPct val="100000"/>
              </a:lnSpc>
              <a:spcBef>
                <a:spcPts val="0"/>
              </a:spcBef>
              <a:buClr>
                <a:schemeClr val="dk1"/>
              </a:buClr>
              <a:buSzPct val="61111"/>
              <a:buNone/>
            </a:pPr>
            <a:r>
              <a:rPr lang="ka-GE" dirty="0">
                <a:solidFill>
                  <a:schemeClr val="dk1"/>
                </a:solidFill>
              </a:rPr>
              <a:t>გ) ინტეგრირებული პროექტების იდეების შეთავაზება. </a:t>
            </a:r>
          </a:p>
          <a:p>
            <a:endParaRPr lang="en-GB" dirty="0"/>
          </a:p>
        </p:txBody>
      </p:sp>
      <p:pic>
        <p:nvPicPr>
          <p:cNvPr id="4" name="Picture 3">
            <a:extLst>
              <a:ext uri="{FF2B5EF4-FFF2-40B4-BE49-F238E27FC236}">
                <a16:creationId xmlns:a16="http://schemas.microsoft.com/office/drawing/2014/main" id="{3AAC7607-FD5D-45EE-8C5F-4FEB9DF21E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20" y="51554"/>
            <a:ext cx="1410159" cy="907740"/>
          </a:xfrm>
          <a:prstGeom prst="rect">
            <a:avLst/>
          </a:prstGeom>
        </p:spPr>
      </p:pic>
      <p:pic>
        <p:nvPicPr>
          <p:cNvPr id="5" name="Shape 229">
            <a:extLst>
              <a:ext uri="{FF2B5EF4-FFF2-40B4-BE49-F238E27FC236}">
                <a16:creationId xmlns:a16="http://schemas.microsoft.com/office/drawing/2014/main" id="{34396712-9845-441B-8F5A-7DD6C86980EA}"/>
              </a:ext>
            </a:extLst>
          </p:cNvPr>
          <p:cNvPicPr preferRelativeResize="0"/>
          <p:nvPr/>
        </p:nvPicPr>
        <p:blipFill>
          <a:blip r:embed="rId3" cstate="print">
            <a:alphaModFix/>
          </a:blip>
          <a:stretch>
            <a:fillRect/>
          </a:stretch>
        </p:blipFill>
        <p:spPr>
          <a:xfrm>
            <a:off x="9777460" y="3196"/>
            <a:ext cx="2335549" cy="581949"/>
          </a:xfrm>
          <a:prstGeom prst="rect">
            <a:avLst/>
          </a:prstGeom>
          <a:noFill/>
          <a:ln>
            <a:noFill/>
          </a:ln>
        </p:spPr>
      </p:pic>
      <p:pic>
        <p:nvPicPr>
          <p:cNvPr id="6" name="Shape 95">
            <a:extLst>
              <a:ext uri="{FF2B5EF4-FFF2-40B4-BE49-F238E27FC236}">
                <a16:creationId xmlns:a16="http://schemas.microsoft.com/office/drawing/2014/main" id="{31ED56C7-A0CD-4023-B053-EFCE99D06F91}"/>
              </a:ext>
            </a:extLst>
          </p:cNvPr>
          <p:cNvPicPr preferRelativeResize="0"/>
          <p:nvPr/>
        </p:nvPicPr>
        <p:blipFill>
          <a:blip r:embed="rId4">
            <a:alphaModFix/>
          </a:blip>
          <a:stretch>
            <a:fillRect/>
          </a:stretch>
        </p:blipFill>
        <p:spPr>
          <a:xfrm>
            <a:off x="11353800" y="6081649"/>
            <a:ext cx="565249" cy="537974"/>
          </a:xfrm>
          <a:prstGeom prst="rect">
            <a:avLst/>
          </a:prstGeom>
          <a:noFill/>
          <a:ln>
            <a:noFill/>
          </a:ln>
        </p:spPr>
      </p:pic>
    </p:spTree>
    <p:extLst>
      <p:ext uri="{BB962C8B-B14F-4D97-AF65-F5344CB8AC3E}">
        <p14:creationId xmlns:p14="http://schemas.microsoft.com/office/powerpoint/2010/main" val="1781220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Shape 437"/>
          <p:cNvSpPr/>
          <p:nvPr/>
        </p:nvSpPr>
        <p:spPr>
          <a:xfrm>
            <a:off x="511277" y="190500"/>
            <a:ext cx="10491019" cy="933451"/>
          </a:xfrm>
          <a:prstGeom prst="rect">
            <a:avLst/>
          </a:prstGeom>
          <a:noFill/>
          <a:ln>
            <a:noFill/>
          </a:ln>
        </p:spPr>
        <p:txBody>
          <a:bodyPr wrap="square" lIns="91425" tIns="45700" rIns="91425" bIns="45700" anchor="t" anchorCtr="0">
            <a:noAutofit/>
          </a:bodyPr>
          <a:lstStyle/>
          <a:p>
            <a:pPr marL="0" marR="0" lvl="0" indent="0" algn="just" rtl="0">
              <a:spcBef>
                <a:spcPts val="0"/>
              </a:spcBef>
              <a:spcAft>
                <a:spcPts val="0"/>
              </a:spcAft>
              <a:buSzPct val="25000"/>
              <a:buNone/>
            </a:pPr>
            <a:r>
              <a:rPr lang="ka-GE" b="1">
                <a:solidFill>
                  <a:srgbClr val="002060"/>
                </a:solidFill>
                <a:latin typeface="Merriweather"/>
                <a:ea typeface="Merriweather"/>
                <a:cs typeface="Merriweather"/>
                <a:sym typeface="Merriweather"/>
              </a:rPr>
              <a:t>ნიმუში N 5. საგნის ფარგლებში   ოთხივე მიმართულების  დაფარვა </a:t>
            </a:r>
          </a:p>
          <a:p>
            <a:pPr marL="0" marR="0" lvl="0" indent="0" algn="l" rtl="0">
              <a:spcBef>
                <a:spcPts val="200"/>
              </a:spcBef>
              <a:buSzPct val="25000"/>
              <a:buNone/>
            </a:pPr>
            <a:endParaRPr lang="ka-GE" sz="1800" b="1">
              <a:solidFill>
                <a:srgbClr val="2E75B5"/>
              </a:solidFill>
              <a:latin typeface="Merriweather"/>
              <a:ea typeface="Merriweather"/>
              <a:cs typeface="Merriweather"/>
              <a:sym typeface="Merriweather"/>
            </a:endParaRPr>
          </a:p>
          <a:p>
            <a:pPr marL="0" marR="0" lvl="0" indent="0" algn="l" rtl="0">
              <a:spcBef>
                <a:spcPts val="200"/>
              </a:spcBef>
              <a:buSzPct val="25000"/>
              <a:buNone/>
            </a:pPr>
            <a:r>
              <a:rPr lang="ka-GE" sz="1800" b="1">
                <a:solidFill>
                  <a:srgbClr val="2E75B5"/>
                </a:solidFill>
                <a:latin typeface="Merriweather"/>
                <a:ea typeface="Merriweather"/>
                <a:cs typeface="Merriweather"/>
                <a:sym typeface="Merriweather"/>
              </a:rPr>
              <a:t>საგანი</a:t>
            </a:r>
            <a:r>
              <a:rPr lang="ka-GE" sz="1800" b="1">
                <a:solidFill>
                  <a:srgbClr val="2E75B5"/>
                </a:solidFill>
                <a:latin typeface="Calibri"/>
                <a:ea typeface="Calibri"/>
                <a:cs typeface="Calibri"/>
                <a:sym typeface="Calibri"/>
              </a:rPr>
              <a:t> - </a:t>
            </a:r>
            <a:r>
              <a:rPr lang="ka-GE" sz="1800" b="1">
                <a:solidFill>
                  <a:srgbClr val="2E75B5"/>
                </a:solidFill>
                <a:latin typeface="Merriweather"/>
                <a:ea typeface="Merriweather"/>
                <a:cs typeface="Merriweather"/>
                <a:sym typeface="Merriweather"/>
              </a:rPr>
              <a:t>მათემატიკა</a:t>
            </a:r>
          </a:p>
          <a:p>
            <a:pPr marL="0" marR="0" lvl="0" indent="0" algn="l" rtl="0">
              <a:spcBef>
                <a:spcPts val="0"/>
              </a:spcBef>
              <a:buSzPct val="25000"/>
              <a:buNone/>
            </a:pPr>
            <a:br>
              <a:rPr lang="ka-GE" sz="1800" b="0">
                <a:solidFill>
                  <a:schemeClr val="dk1"/>
                </a:solidFill>
                <a:latin typeface="Corbel"/>
                <a:ea typeface="Corbel"/>
                <a:cs typeface="Corbel"/>
                <a:sym typeface="Corbel"/>
              </a:rPr>
            </a:br>
            <a:endParaRPr lang="ka-GE" sz="1800" b="0">
              <a:solidFill>
                <a:schemeClr val="dk1"/>
              </a:solidFill>
              <a:latin typeface="Corbel"/>
              <a:ea typeface="Corbel"/>
              <a:cs typeface="Corbel"/>
              <a:sym typeface="Corbel"/>
            </a:endParaRPr>
          </a:p>
        </p:txBody>
      </p:sp>
      <p:graphicFrame>
        <p:nvGraphicFramePr>
          <p:cNvPr id="4" name="Shape 423"/>
          <p:cNvGraphicFramePr/>
          <p:nvPr/>
        </p:nvGraphicFramePr>
        <p:xfrm>
          <a:off x="497600" y="1181524"/>
          <a:ext cx="11137142" cy="5076399"/>
        </p:xfrm>
        <a:graphic>
          <a:graphicData uri="http://schemas.openxmlformats.org/drawingml/2006/table">
            <a:tbl>
              <a:tblPr>
                <a:noFill/>
              </a:tblPr>
              <a:tblGrid>
                <a:gridCol w="1743787">
                  <a:extLst>
                    <a:ext uri="{9D8B030D-6E8A-4147-A177-3AD203B41FA5}">
                      <a16:colId xmlns:a16="http://schemas.microsoft.com/office/drawing/2014/main" val="20000"/>
                    </a:ext>
                  </a:extLst>
                </a:gridCol>
                <a:gridCol w="7583786">
                  <a:extLst>
                    <a:ext uri="{9D8B030D-6E8A-4147-A177-3AD203B41FA5}">
                      <a16:colId xmlns:a16="http://schemas.microsoft.com/office/drawing/2014/main" val="20001"/>
                    </a:ext>
                  </a:extLst>
                </a:gridCol>
                <a:gridCol w="1809569">
                  <a:extLst>
                    <a:ext uri="{9D8B030D-6E8A-4147-A177-3AD203B41FA5}">
                      <a16:colId xmlns:a16="http://schemas.microsoft.com/office/drawing/2014/main" val="20002"/>
                    </a:ext>
                  </a:extLst>
                </a:gridCol>
              </a:tblGrid>
              <a:tr h="861337">
                <a:tc>
                  <a:txBody>
                    <a:bodyPr/>
                    <a:lstStyle/>
                    <a:p>
                      <a:pPr marL="0" marR="0" lvl="0" indent="0" algn="ctr" rtl="0">
                        <a:spcBef>
                          <a:spcPts val="0"/>
                        </a:spcBef>
                        <a:spcAft>
                          <a:spcPts val="0"/>
                        </a:spcAft>
                        <a:buSzPct val="25000"/>
                        <a:buNone/>
                      </a:pPr>
                      <a:r>
                        <a:rPr lang="ka-GE" sz="1600" b="1" i="0" u="none" strike="noStrike" cap="none" dirty="0">
                          <a:solidFill>
                            <a:srgbClr val="002060"/>
                          </a:solidFill>
                          <a:latin typeface="+mj-lt"/>
                          <a:ea typeface="Merriweather"/>
                          <a:cs typeface="Merriweather"/>
                          <a:sym typeface="Merriweather"/>
                        </a:rPr>
                        <a:t>თემა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600" b="1" i="0" u="none" strike="noStrike" cap="none">
                          <a:solidFill>
                            <a:srgbClr val="002060"/>
                          </a:solidFill>
                          <a:latin typeface="+mj-lt"/>
                          <a:ea typeface="Merriweather"/>
                          <a:cs typeface="Merriweather"/>
                          <a:sym typeface="Merriweather"/>
                        </a:rPr>
                        <a:t>წყლის მოხმარება</a:t>
                      </a:r>
                      <a:endParaRPr lang="ka-GE" sz="1600" b="1"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900" b="1" i="0" u="none" strike="noStrike" cap="none">
                          <a:solidFill>
                            <a:srgbClr val="002060"/>
                          </a:solidFill>
                          <a:latin typeface="+mj-lt"/>
                          <a:ea typeface="Merriweather"/>
                          <a:cs typeface="Merriweather"/>
                          <a:sym typeface="Merriweather"/>
                        </a:rPr>
                        <a:t>კავშირი ესგ-სთან</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34649">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კეთილდღეობა</a:t>
                      </a:r>
                    </a:p>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N 6</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E06666"/>
                    </a:solidFill>
                  </a:tcPr>
                </a:tc>
                <a:tc rowSpan="4">
                  <a:txBody>
                    <a:bodyPr/>
                    <a:lstStyle/>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შეაგროვეთ მონაცემები სახლში წყლის მოხმარების შესახებ. </a:t>
                      </a: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სკოლაში დატოვეთ ონკანი მოშვებული ისე,  რომ წვეთავდეს. შეუდგით ონკანს ჭიქა, რათა ნახოთ, რამდენი წყალი დაიხარჯება 10 წუთში. 1 საათში რამდენი</a:t>
                      </a:r>
                      <a:r>
                        <a:rPr lang="ka-GE" sz="1400" b="0" i="0" u="none" strike="noStrike" cap="none" baseline="0">
                          <a:solidFill>
                            <a:srgbClr val="002060"/>
                          </a:solidFill>
                          <a:latin typeface="+mj-lt"/>
                          <a:ea typeface="Merriweather"/>
                          <a:cs typeface="Merriweather"/>
                          <a:sym typeface="Merriweather"/>
                        </a:rPr>
                        <a:t> წყალი დაიხარჯებოდა? (დაეხმარეთ ბავშვებს, რომ დათვალონ არასტანდარტული ერთეულებით)</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ჩაატარეთ გამოკითხვა კლასში, მოსწავლეების დამოკიდებულების შესასწავლად წყლის რესურსის ეკონომიურად მოხმარებასთან დაკავშირებით. გამოკითხვის შედეგად მიღებულ მონაცემებში გამოყავით 5 მხარდამჭერი და 5 საპირისპირო მოსაზრება წყლის ეკონომიურად მოხმარების თაობაზე.</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შედეგები წარმოადგინეთ ცხრილის ან გრაფიკის სახით.</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rowSpan="4">
                  <a:txBody>
                    <a:bodyPr/>
                    <a:lstStyle/>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მათ.დაწყ.(I).4.</a:t>
                      </a:r>
                      <a:endParaRPr lang="ka-GE" sz="1400" b="0" i="0" u="none" strike="noStrike" cap="none" dirty="0">
                        <a:solidFill>
                          <a:srgbClr val="002060"/>
                        </a:solidFill>
                        <a:latin typeface="+mj-lt"/>
                        <a:ea typeface="Merriweather"/>
                        <a:cs typeface="Merriweather"/>
                        <a:sym typeface="Merriweather"/>
                      </a:endParaRPr>
                    </a:p>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მათ.დაწყ.(I).10.</a:t>
                      </a: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მათ.დაწყ.(I).11.</a:t>
                      </a:r>
                    </a:p>
                    <a:p>
                      <a:pPr marL="0" marR="0" lvl="0" indent="0" algn="l" rtl="0">
                        <a:spcBef>
                          <a:spcPts val="0"/>
                        </a:spcBef>
                        <a:spcAft>
                          <a:spcPts val="0"/>
                        </a:spcAft>
                        <a:buSzPct val="25000"/>
                        <a:buNone/>
                      </a:pP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34649">
                <a:tc>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ბუნებრივი გარემო</a:t>
                      </a: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N 14</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934649">
                <a:tc>
                  <a:txBody>
                    <a:bodyPr/>
                    <a:lstStyle/>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ეკონომიკა</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12</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8EAADB"/>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1411115">
                <a:tc>
                  <a:txBody>
                    <a:bodyPr/>
                    <a:lstStyle/>
                    <a:p>
                      <a:pPr marL="0" marR="0" lvl="0" indent="0" algn="just" rtl="0">
                        <a:spcBef>
                          <a:spcPts val="0"/>
                        </a:spcBef>
                        <a:spcAft>
                          <a:spcPts val="0"/>
                        </a:spcAft>
                        <a:buSzPct val="25000"/>
                        <a:buNone/>
                      </a:pPr>
                      <a:r>
                        <a:rPr lang="ka-GE" sz="1400" b="0" i="0" u="none" strike="noStrike" cap="none" dirty="0">
                          <a:solidFill>
                            <a:srgbClr val="000000"/>
                          </a:solidFill>
                          <a:latin typeface="Merriweather"/>
                          <a:ea typeface="Merriweather"/>
                          <a:cs typeface="Merriweather"/>
                          <a:sym typeface="Merriweather"/>
                        </a:rPr>
                        <a:t>საზოგადოება</a:t>
                      </a:r>
                    </a:p>
                    <a:p>
                      <a:pPr marL="0" marR="0" lvl="0" indent="0" algn="just" rtl="0">
                        <a:spcBef>
                          <a:spcPts val="0"/>
                        </a:spcBef>
                        <a:spcAft>
                          <a:spcPts val="0"/>
                        </a:spcAft>
                        <a:buSzPct val="25000"/>
                        <a:buNone/>
                      </a:pPr>
                      <a:r>
                        <a:rPr lang="ka-GE" sz="1400" b="0" i="0" u="none" strike="noStrike" cap="none" dirty="0">
                          <a:solidFill>
                            <a:srgbClr val="000000"/>
                          </a:solidFill>
                          <a:latin typeface="Merriweather"/>
                          <a:ea typeface="Merriweather"/>
                          <a:cs typeface="Merriweather"/>
                          <a:sym typeface="Merriweather"/>
                        </a:rPr>
                        <a:t>N 10</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FFC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68409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graphicFrame>
        <p:nvGraphicFramePr>
          <p:cNvPr id="444" name="Shape 444"/>
          <p:cNvGraphicFramePr/>
          <p:nvPr/>
        </p:nvGraphicFramePr>
        <p:xfrm>
          <a:off x="698099" y="1226136"/>
          <a:ext cx="9783193" cy="4269993"/>
        </p:xfrm>
        <a:graphic>
          <a:graphicData uri="http://schemas.openxmlformats.org/drawingml/2006/table">
            <a:tbl>
              <a:tblPr>
                <a:noFill/>
              </a:tblPr>
              <a:tblGrid>
                <a:gridCol w="9783193">
                  <a:extLst>
                    <a:ext uri="{9D8B030D-6E8A-4147-A177-3AD203B41FA5}">
                      <a16:colId xmlns:a16="http://schemas.microsoft.com/office/drawing/2014/main" val="20000"/>
                    </a:ext>
                  </a:extLst>
                </a:gridCol>
              </a:tblGrid>
              <a:tr h="534845">
                <a:tc>
                  <a:txBody>
                    <a:bodyPr/>
                    <a:lstStyle/>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სხვადასხვა ავადმყოფობის სიხშირე და გავრცელება ქვეყანებში (ისტორიულ ჭრილში)</a:t>
                      </a:r>
                      <a:endParaRPr lang="ka-GE" sz="1400" b="0" i="0" u="none" strike="noStrike" cap="none" dirty="0">
                        <a:solidFill>
                          <a:srgbClr val="002060"/>
                        </a:solidFill>
                        <a:latin typeface="+mj-lt"/>
                        <a:ea typeface="Merriweather"/>
                        <a:cs typeface="Merriweather"/>
                        <a:sym typeface="Merriweather"/>
                      </a:endParaRP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461807">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ენერგეტიკული რესურსების გამოყენება დღეს, მომავლის პერსპექტივა</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r h="461807">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მონაცემები კლიმატზე </a:t>
                      </a:r>
                      <a:r>
                        <a:rPr lang="ka-GE" sz="1400" b="0" i="0" u="none" strike="noStrike" cap="none">
                          <a:solidFill>
                            <a:srgbClr val="002060"/>
                          </a:solidFill>
                          <a:latin typeface="+mj-lt"/>
                          <a:ea typeface="Merriweather"/>
                          <a:cs typeface="Merriweather"/>
                          <a:sym typeface="Merriweather"/>
                        </a:rPr>
                        <a:t>და მათი </a:t>
                      </a:r>
                      <a:r>
                        <a:rPr lang="ka-GE" sz="1400" b="0" i="0" u="none" strike="noStrike" cap="none" dirty="0">
                          <a:solidFill>
                            <a:srgbClr val="002060"/>
                          </a:solidFill>
                          <a:latin typeface="+mj-lt"/>
                          <a:ea typeface="Merriweather"/>
                          <a:cs typeface="Merriweather"/>
                          <a:sym typeface="Merriweather"/>
                        </a:rPr>
                        <a:t>ცვლილებები კლიმატცვლილებებიდან გამომდინარე</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2"/>
                  </a:ext>
                </a:extLst>
              </a:tr>
              <a:tr h="475371">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მოსახლეობის ზრდა/კლება რეგიონებში</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4"/>
                  </a:ext>
                </a:extLst>
              </a:tr>
              <a:tr h="461807">
                <a:tc>
                  <a:txBody>
                    <a:bodyPr/>
                    <a:lstStyle/>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წყლის  რესურსების მოხმარება </a:t>
                      </a:r>
                      <a:r>
                        <a:rPr lang="ka-GE" sz="1400" b="0" i="0" u="none" strike="noStrike" cap="none" dirty="0">
                          <a:solidFill>
                            <a:srgbClr val="002060"/>
                          </a:solidFill>
                          <a:latin typeface="+mj-lt"/>
                          <a:ea typeface="Merriweather"/>
                          <a:cs typeface="Merriweather"/>
                          <a:sym typeface="Merriweather"/>
                        </a:rPr>
                        <a:t>სხვადასხვა ოჯახსა და ქვეყანაში</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5"/>
                  </a:ext>
                </a:extLst>
              </a:tr>
              <a:tr h="475371">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სამედიცინო პერსონალის რაოდენობა სხვადასხვა ქვეყანაში</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6"/>
                  </a:ext>
                </a:extLst>
              </a:tr>
              <a:tr h="461807">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განათლების საფეხურები და პროფესიები სხვადასხვა ქვეყანაში</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7"/>
                  </a:ext>
                </a:extLst>
              </a:tr>
              <a:tr h="475371">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დღესასწაულების გავლენა ბუნებასა და ეკონომიკაზე</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8"/>
                  </a:ext>
                </a:extLst>
              </a:tr>
              <a:tr h="461807">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ბუნებრივი რესურსების გამოყენება სხვადასხვა რეგიონში; ენერგოეფექტურობის გავლენა ბიუჯეტზე</a:t>
                      </a:r>
                    </a:p>
                  </a:txBody>
                  <a:tcPr marL="68575" marR="68575" marT="45725" marB="457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9"/>
                  </a:ext>
                </a:extLst>
              </a:tr>
            </a:tbl>
          </a:graphicData>
        </a:graphic>
      </p:graphicFrame>
      <p:sp>
        <p:nvSpPr>
          <p:cNvPr id="445" name="Shape 445"/>
          <p:cNvSpPr/>
          <p:nvPr/>
        </p:nvSpPr>
        <p:spPr>
          <a:xfrm>
            <a:off x="571589" y="476249"/>
            <a:ext cx="12192000" cy="339775"/>
          </a:xfrm>
          <a:prstGeom prst="rect">
            <a:avLst/>
          </a:prstGeom>
          <a:noFill/>
          <a:ln>
            <a:noFill/>
          </a:ln>
        </p:spPr>
        <p:txBody>
          <a:bodyPr wrap="square" lIns="91425" tIns="45700" rIns="91425" bIns="45700" anchor="ctr" anchorCtr="0">
            <a:noAutofit/>
          </a:bodyPr>
          <a:lstStyle/>
          <a:p>
            <a:pPr marL="0" marR="0" lvl="0" indent="0" algn="l" rtl="0">
              <a:lnSpc>
                <a:spcPct val="100000"/>
              </a:lnSpc>
              <a:spcBef>
                <a:spcPts val="0"/>
              </a:spcBef>
              <a:spcAft>
                <a:spcPts val="0"/>
              </a:spcAft>
              <a:buClr>
                <a:srgbClr val="000000"/>
              </a:buClr>
              <a:buSzPct val="25000"/>
              <a:buFont typeface="Merriweather"/>
              <a:buNone/>
            </a:pPr>
            <a:r>
              <a:rPr lang="ka-GE" sz="2400" b="1" i="0" u="none" strike="noStrike" cap="none" dirty="0">
                <a:solidFill>
                  <a:srgbClr val="002060"/>
                </a:solidFill>
                <a:latin typeface="Merriweather"/>
                <a:ea typeface="Merriweather"/>
                <a:cs typeface="Merriweather"/>
                <a:sym typeface="Merriweather"/>
              </a:rPr>
              <a:t>სანიმუშო თემების ჩამონათვალი  მათემატიკაში</a:t>
            </a:r>
          </a:p>
          <a:p>
            <a:pPr marL="0" marR="0" lvl="0" indent="0" algn="l" rtl="0">
              <a:lnSpc>
                <a:spcPct val="100000"/>
              </a:lnSpc>
              <a:spcBef>
                <a:spcPts val="0"/>
              </a:spcBef>
              <a:spcAft>
                <a:spcPts val="0"/>
              </a:spcAft>
              <a:buClr>
                <a:schemeClr val="dk1"/>
              </a:buClr>
              <a:buFont typeface="Corbel"/>
              <a:buNone/>
            </a:pPr>
            <a:endParaRPr sz="1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550511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B49FC8-DCF1-4582-9D92-6DCFE9C74342}"/>
              </a:ext>
            </a:extLst>
          </p:cNvPr>
          <p:cNvSpPr/>
          <p:nvPr/>
        </p:nvSpPr>
        <p:spPr>
          <a:xfrm>
            <a:off x="860079" y="275759"/>
            <a:ext cx="10502020" cy="646331"/>
          </a:xfrm>
          <a:prstGeom prst="rect">
            <a:avLst/>
          </a:prstGeom>
        </p:spPr>
        <p:txBody>
          <a:bodyPr wrap="square">
            <a:spAutoFit/>
          </a:bodyPr>
          <a:lstStyle/>
          <a:p>
            <a:r>
              <a:rPr lang="en" dirty="0"/>
              <a:t>ინტეგრირებული პროექტების იდეების შეთავაზება - საზოგადოებრივი მეცნიერებები  მშობლიური ენა</a:t>
            </a:r>
            <a:r>
              <a:rPr lang="en" b="1" dirty="0"/>
              <a:t>, სახვითი და გამოყენებითი ხელოვნება</a:t>
            </a:r>
            <a:r>
              <a:rPr lang="en" dirty="0"/>
              <a:t>, ბუნებისმეტყველება, მათემატიკა, მუსიკა</a:t>
            </a:r>
            <a:endParaRPr lang="en-GB" dirty="0"/>
          </a:p>
        </p:txBody>
      </p:sp>
      <p:pic>
        <p:nvPicPr>
          <p:cNvPr id="3" name="Picture 2">
            <a:extLst>
              <a:ext uri="{FF2B5EF4-FFF2-40B4-BE49-F238E27FC236}">
                <a16:creationId xmlns:a16="http://schemas.microsoft.com/office/drawing/2014/main" id="{E3A85509-70CB-4F4C-AA34-7BCF01C6036E}"/>
              </a:ext>
            </a:extLst>
          </p:cNvPr>
          <p:cNvPicPr>
            <a:picLocks noChangeAspect="1"/>
          </p:cNvPicPr>
          <p:nvPr/>
        </p:nvPicPr>
        <p:blipFill>
          <a:blip r:embed="rId2"/>
          <a:stretch>
            <a:fillRect/>
          </a:stretch>
        </p:blipFill>
        <p:spPr>
          <a:xfrm>
            <a:off x="947452" y="1043994"/>
            <a:ext cx="10414647" cy="5538247"/>
          </a:xfrm>
          <a:prstGeom prst="rect">
            <a:avLst/>
          </a:prstGeom>
        </p:spPr>
      </p:pic>
    </p:spTree>
    <p:extLst>
      <p:ext uri="{BB962C8B-B14F-4D97-AF65-F5344CB8AC3E}">
        <p14:creationId xmlns:p14="http://schemas.microsoft.com/office/powerpoint/2010/main" val="264256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graphicFrame>
        <p:nvGraphicFramePr>
          <p:cNvPr id="430" name="Shape 430"/>
          <p:cNvGraphicFramePr/>
          <p:nvPr/>
        </p:nvGraphicFramePr>
        <p:xfrm>
          <a:off x="365888" y="1558095"/>
          <a:ext cx="11061577" cy="4699910"/>
        </p:xfrm>
        <a:graphic>
          <a:graphicData uri="http://schemas.openxmlformats.org/drawingml/2006/table">
            <a:tbl>
              <a:tblPr>
                <a:noFill/>
              </a:tblPr>
              <a:tblGrid>
                <a:gridCol w="2501137">
                  <a:extLst>
                    <a:ext uri="{9D8B030D-6E8A-4147-A177-3AD203B41FA5}">
                      <a16:colId xmlns:a16="http://schemas.microsoft.com/office/drawing/2014/main" val="20000"/>
                    </a:ext>
                  </a:extLst>
                </a:gridCol>
                <a:gridCol w="6715125">
                  <a:extLst>
                    <a:ext uri="{9D8B030D-6E8A-4147-A177-3AD203B41FA5}">
                      <a16:colId xmlns:a16="http://schemas.microsoft.com/office/drawing/2014/main" val="20001"/>
                    </a:ext>
                  </a:extLst>
                </a:gridCol>
                <a:gridCol w="1845315">
                  <a:extLst>
                    <a:ext uri="{9D8B030D-6E8A-4147-A177-3AD203B41FA5}">
                      <a16:colId xmlns:a16="http://schemas.microsoft.com/office/drawing/2014/main" val="20002"/>
                    </a:ext>
                  </a:extLst>
                </a:gridCol>
              </a:tblGrid>
              <a:tr h="737430">
                <a:tc>
                  <a:txBody>
                    <a:bodyPr/>
                    <a:lstStyle/>
                    <a:p>
                      <a:pPr marL="0" marR="0" lvl="0" indent="0" algn="ctr" rtl="0">
                        <a:spcBef>
                          <a:spcPts val="0"/>
                        </a:spcBef>
                        <a:spcAft>
                          <a:spcPts val="0"/>
                        </a:spcAft>
                        <a:buSzPct val="25000"/>
                        <a:buNone/>
                      </a:pPr>
                      <a:r>
                        <a:rPr lang="ka-GE" sz="1400" b="1" i="0" u="none" strike="noStrike" cap="none" dirty="0">
                          <a:solidFill>
                            <a:srgbClr val="002060"/>
                          </a:solidFill>
                          <a:latin typeface="Merriweather"/>
                          <a:ea typeface="Merriweather"/>
                          <a:cs typeface="Merriweather"/>
                          <a:sym typeface="Merriweather"/>
                        </a:rPr>
                        <a:t>თემა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400" b="1" i="0" u="none" strike="noStrike" cap="none" dirty="0">
                          <a:solidFill>
                            <a:srgbClr val="002060"/>
                          </a:solidFill>
                          <a:latin typeface="Merriweather"/>
                          <a:ea typeface="Merriweather"/>
                          <a:cs typeface="Merriweather"/>
                          <a:sym typeface="Merriweather"/>
                        </a:rPr>
                        <a:t>თანამოქალაქეები საზღვარგარეთ</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400" b="1" i="0" u="none" strike="noStrike" cap="none" dirty="0">
                          <a:solidFill>
                            <a:srgbClr val="002060"/>
                          </a:solidFill>
                          <a:latin typeface="+mj-lt"/>
                          <a:ea typeface="Merriweather"/>
                          <a:cs typeface="Merriweather"/>
                          <a:sym typeface="Merriweather"/>
                        </a:rPr>
                        <a:t>კავშირი ესგ-სთან</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89130">
                <a:tc>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კეთილდღეობა</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4</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E06666"/>
                    </a:solidFill>
                  </a:tcPr>
                </a:tc>
                <a:tc rowSpan="5">
                  <a:txBody>
                    <a:bodyPr/>
                    <a:lstStyle/>
                    <a:p>
                      <a:pPr marL="0" marR="0" lvl="0" indent="0" algn="just" rtl="0">
                        <a:spcBef>
                          <a:spcPts val="0"/>
                        </a:spcBef>
                        <a:spcAft>
                          <a:spcPts val="0"/>
                        </a:spcAft>
                        <a:buSzPct val="25000"/>
                        <a:buNone/>
                      </a:pPr>
                      <a:r>
                        <a:rPr lang="ka-GE" sz="1400" b="1" i="0" u="none" strike="noStrike" cap="none" dirty="0">
                          <a:solidFill>
                            <a:srgbClr val="002060"/>
                          </a:solidFill>
                          <a:latin typeface="+mj-lt"/>
                          <a:ea typeface="Merriweather"/>
                          <a:cs typeface="Merriweather"/>
                          <a:sym typeface="Merriweather"/>
                        </a:rPr>
                        <a:t>როგორ ცხოვრობენ ადამიანები იმ გარემოში, სადაც ადამიანთა უმრავლესობა სხვა ენაზე </a:t>
                      </a:r>
                      <a:r>
                        <a:rPr lang="ka-GE" sz="1400" b="1" i="0" u="none" strike="noStrike" cap="none">
                          <a:solidFill>
                            <a:srgbClr val="002060"/>
                          </a:solidFill>
                          <a:latin typeface="+mj-lt"/>
                          <a:ea typeface="Merriweather"/>
                          <a:cs typeface="Merriweather"/>
                          <a:sym typeface="Merriweather"/>
                        </a:rPr>
                        <a:t>საუბრობს?</a:t>
                      </a:r>
                    </a:p>
                    <a:p>
                      <a:pPr marL="0" marR="0" lvl="0" indent="0" algn="just" rtl="0">
                        <a:spcBef>
                          <a:spcPts val="0"/>
                        </a:spcBef>
                        <a:spcAft>
                          <a:spcPts val="0"/>
                        </a:spcAft>
                        <a:buSzPct val="25000"/>
                        <a:buNone/>
                      </a:pPr>
                      <a:endParaRPr lang="ka-GE" sz="1400" b="1"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აღნიშნული თემის განხილვისას შეისწავლება ლინგვისტური სიტუაციები და პრობლემები სხვა ქვეყანაში მცხოვრები ადამიანებისთვის. თემის ფარგლებში განიხილება სხვა ქვეყანაში მცხოვრები </a:t>
                      </a:r>
                      <a:r>
                        <a:rPr lang="ka-GE" sz="1400" b="0" i="0" u="none" strike="noStrike" cap="none">
                          <a:solidFill>
                            <a:srgbClr val="002060"/>
                          </a:solidFill>
                          <a:latin typeface="+mj-lt"/>
                          <a:ea typeface="Merriweather"/>
                          <a:cs typeface="Merriweather"/>
                          <a:sym typeface="Merriweather"/>
                        </a:rPr>
                        <a:t>ბავშვების ისტორიები: როგორ ცხოვრობენ </a:t>
                      </a:r>
                      <a:r>
                        <a:rPr lang="ka-GE" sz="1400" b="0" i="0" u="none" strike="noStrike" cap="none" dirty="0">
                          <a:solidFill>
                            <a:srgbClr val="002060"/>
                          </a:solidFill>
                          <a:latin typeface="+mj-lt"/>
                          <a:ea typeface="Merriweather"/>
                          <a:cs typeface="Merriweather"/>
                          <a:sym typeface="Merriweather"/>
                        </a:rPr>
                        <a:t>ქალაქსა </a:t>
                      </a:r>
                      <a:r>
                        <a:rPr lang="ka-GE" sz="1400" b="0" i="0" u="none" strike="noStrike" cap="none">
                          <a:solidFill>
                            <a:srgbClr val="002060"/>
                          </a:solidFill>
                          <a:latin typeface="+mj-lt"/>
                          <a:ea typeface="Merriweather"/>
                          <a:cs typeface="Merriweather"/>
                          <a:sym typeface="Merriweather"/>
                        </a:rPr>
                        <a:t>თუ სოფელში? </a:t>
                      </a:r>
                      <a:r>
                        <a:rPr lang="ka-GE" sz="1400" b="0" i="0" u="none" strike="noStrike" cap="none" dirty="0">
                          <a:solidFill>
                            <a:srgbClr val="002060"/>
                          </a:solidFill>
                          <a:latin typeface="+mj-lt"/>
                          <a:ea typeface="Merriweather"/>
                          <a:cs typeface="Merriweather"/>
                          <a:sym typeface="Merriweather"/>
                        </a:rPr>
                        <a:t>როგორი კლიმატური პირობები </a:t>
                      </a:r>
                      <a:r>
                        <a:rPr lang="ka-GE" sz="1400" b="0" i="0" u="none" strike="noStrike" cap="none">
                          <a:solidFill>
                            <a:srgbClr val="002060"/>
                          </a:solidFill>
                          <a:latin typeface="+mj-lt"/>
                          <a:ea typeface="Merriweather"/>
                          <a:cs typeface="Merriweather"/>
                          <a:sym typeface="Merriweather"/>
                        </a:rPr>
                        <a:t>არის იქ? </a:t>
                      </a:r>
                      <a:r>
                        <a:rPr lang="ka-GE" sz="1400" b="0" i="0" u="none" strike="noStrike" cap="none" dirty="0">
                          <a:solidFill>
                            <a:srgbClr val="002060"/>
                          </a:solidFill>
                          <a:latin typeface="+mj-lt"/>
                          <a:ea typeface="Merriweather"/>
                          <a:cs typeface="Merriweather"/>
                          <a:sym typeface="Merriweather"/>
                        </a:rPr>
                        <a:t>როგორ ზრუნავენ იმ ქვეყანაში </a:t>
                      </a:r>
                      <a:r>
                        <a:rPr lang="ka-GE" sz="1400" b="0" i="0" u="none" strike="noStrike" cap="none">
                          <a:solidFill>
                            <a:srgbClr val="002060"/>
                          </a:solidFill>
                          <a:latin typeface="+mj-lt"/>
                          <a:ea typeface="Merriweather"/>
                          <a:cs typeface="Merriweather"/>
                          <a:sym typeface="Merriweather"/>
                        </a:rPr>
                        <a:t>გარემოს/ბუნების დაცვაზე? </a:t>
                      </a:r>
                      <a:r>
                        <a:rPr lang="ka-GE" sz="1400" b="0" i="0" u="none" strike="noStrike" cap="none" dirty="0">
                          <a:solidFill>
                            <a:srgbClr val="002060"/>
                          </a:solidFill>
                          <a:latin typeface="+mj-lt"/>
                          <a:ea typeface="Merriweather"/>
                          <a:cs typeface="Merriweather"/>
                          <a:sym typeface="Merriweather"/>
                        </a:rPr>
                        <a:t>რით ჰგავს და </a:t>
                      </a:r>
                      <a:r>
                        <a:rPr lang="ka-GE" sz="1400" b="0" i="0" u="none" strike="noStrike" cap="none">
                          <a:solidFill>
                            <a:srgbClr val="002060"/>
                          </a:solidFill>
                          <a:latin typeface="+mj-lt"/>
                          <a:ea typeface="Merriweather"/>
                          <a:cs typeface="Merriweather"/>
                          <a:sym typeface="Merriweather"/>
                        </a:rPr>
                        <a:t>განსხვავდება საქართველოსგან?</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შესწავლა ქვეყნებისა, სადაც ცხოვრობენ ქართველები. რა ენები არის იქ სახელმწიფო? როგორ/სად სწავლობენ ქართველები ენას? კიდევ რა ენოვანი ადამიანები ცხოვრობენ იქ</a:t>
                      </a:r>
                      <a:r>
                        <a:rPr lang="ka-GE" sz="1400" b="0" i="0" u="none" strike="noStrike" cap="none">
                          <a:solidFill>
                            <a:srgbClr val="002060"/>
                          </a:solidFill>
                          <a:latin typeface="+mj-lt"/>
                          <a:ea typeface="Merriweather"/>
                          <a:cs typeface="Merriweather"/>
                          <a:sym typeface="Merriweather"/>
                        </a:rPr>
                        <a:t>? </a:t>
                      </a: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საბოლოოდ</a:t>
                      </a:r>
                      <a:r>
                        <a:rPr lang="ka-GE" sz="1400" b="0" i="0" u="none" strike="noStrike" cap="none" dirty="0">
                          <a:solidFill>
                            <a:srgbClr val="002060"/>
                          </a:solidFill>
                          <a:latin typeface="+mj-lt"/>
                          <a:ea typeface="Merriweather"/>
                          <a:cs typeface="Merriweather"/>
                          <a:sym typeface="Merriweather"/>
                        </a:rPr>
                        <a:t>, მივდივართ დასკვნამდე, რომ ბევრ ქვეყანაში სხვადასხვა ენოვანი ადამიანები ცხოვრობენ და მეგობრების შესაძენად და სწავლისთვის მნიშვნელოვანია ორი/რამდენიმე ენის ცოდნა. </a:t>
                      </a:r>
                      <a:r>
                        <a:rPr lang="ka-GE" sz="1400" b="0" i="0" u="none" strike="noStrike" cap="none">
                          <a:solidFill>
                            <a:srgbClr val="002060"/>
                          </a:solidFill>
                          <a:latin typeface="+mj-lt"/>
                          <a:ea typeface="Merriweather"/>
                          <a:cs typeface="Merriweather"/>
                          <a:sym typeface="Merriweather"/>
                        </a:rPr>
                        <a:t>შესაძლებელია მათთან სკაიპით </a:t>
                      </a:r>
                      <a:r>
                        <a:rPr lang="ka-GE" sz="1400" b="0" i="0" u="none" strike="noStrike" cap="none" dirty="0">
                          <a:solidFill>
                            <a:srgbClr val="002060"/>
                          </a:solidFill>
                          <a:latin typeface="+mj-lt"/>
                          <a:ea typeface="Merriweather"/>
                          <a:cs typeface="Merriweather"/>
                          <a:sym typeface="Merriweather"/>
                        </a:rPr>
                        <a:t>ან ელექტრონული ფოსტით კომუნიკაცია. </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rowSpan="2">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ქართ.დაწყ.(II).1</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ქართ.დაწყ.(I).7</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ქართ.დაწყ.(II).9.</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ქართ.დაწყ.(II).10.</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ქართ.დაწყ.(II).12.</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9120">
                <a:tc rowSpan="2">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ბუნებრივი გარემო</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15</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665280">
                <a:tc vMerge="1">
                  <a:txBody>
                    <a:bodyPr/>
                    <a:lstStyle/>
                    <a:p>
                      <a:pPr marL="0" marR="0" lvl="0" indent="0" algn="just" rtl="0">
                        <a:spcBef>
                          <a:spcPts val="0"/>
                        </a:spcBef>
                        <a:spcAft>
                          <a:spcPts val="0"/>
                        </a:spcAft>
                        <a:buSzPct val="25000"/>
                        <a:buNone/>
                      </a:pP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rowSpan="3">
                  <a:txBody>
                    <a:bodyPr/>
                    <a:lstStyle/>
                    <a:p>
                      <a:pPr marL="0" marR="0" lvl="0" indent="0" algn="l" rtl="0">
                        <a:spcBef>
                          <a:spcPts val="0"/>
                        </a:spcBef>
                        <a:buSzPct val="25000"/>
                        <a:buNone/>
                      </a:pPr>
                      <a:br>
                        <a:rPr lang="ka-GE" sz="1800" u="none" strike="noStrike" cap="none" dirty="0">
                          <a:solidFill>
                            <a:srgbClr val="002060"/>
                          </a:solidFill>
                        </a:rPr>
                      </a:br>
                      <a:endParaRPr lang="ka-GE" sz="1800" u="none" strike="noStrike" cap="none" dirty="0">
                        <a:solidFill>
                          <a:srgbClr val="002060"/>
                        </a:solidFill>
                      </a:endParaRPr>
                    </a:p>
                  </a:txBody>
                  <a:tcPr marL="91450" marR="91450" marT="45725" marB="45725"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62025">
                <a:tc>
                  <a:txBody>
                    <a:bodyPr/>
                    <a:lstStyle/>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ეკონომიკა</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8</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8EAADB"/>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1077875">
                <a:tc>
                  <a:txBody>
                    <a:bodyPr/>
                    <a:lstStyle/>
                    <a:p>
                      <a:pPr marL="0" marR="0" lvl="0" indent="0" algn="just" rtl="0">
                        <a:spcBef>
                          <a:spcPts val="0"/>
                        </a:spcBef>
                        <a:spcAft>
                          <a:spcPts val="0"/>
                        </a:spcAft>
                        <a:buSzPct val="25000"/>
                        <a:buNone/>
                      </a:pPr>
                      <a:r>
                        <a:rPr lang="ka-GE" sz="1400" b="0" i="0" u="none" strike="noStrike" cap="none" dirty="0">
                          <a:solidFill>
                            <a:srgbClr val="000000"/>
                          </a:solidFill>
                          <a:latin typeface="+mj-lt"/>
                          <a:ea typeface="Merriweather"/>
                          <a:cs typeface="Merriweather"/>
                          <a:sym typeface="Merriweather"/>
                        </a:rPr>
                        <a:t>საზოგადოება</a:t>
                      </a:r>
                    </a:p>
                    <a:p>
                      <a:pPr marL="0" marR="0" lvl="0" indent="0" algn="just" rtl="0">
                        <a:spcBef>
                          <a:spcPts val="0"/>
                        </a:spcBef>
                        <a:spcAft>
                          <a:spcPts val="0"/>
                        </a:spcAft>
                        <a:buSzPct val="25000"/>
                        <a:buNone/>
                      </a:pPr>
                      <a:r>
                        <a:rPr lang="ka-GE" sz="1400" b="0" i="0" u="none" strike="noStrike" cap="none" dirty="0">
                          <a:solidFill>
                            <a:srgbClr val="000000"/>
                          </a:solidFill>
                          <a:latin typeface="+mj-lt"/>
                          <a:ea typeface="Merriweather"/>
                          <a:cs typeface="Merriweather"/>
                          <a:sym typeface="Merriweather"/>
                        </a:rPr>
                        <a:t>N 10</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FFC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431" name="Shape 431"/>
          <p:cNvSpPr/>
          <p:nvPr/>
        </p:nvSpPr>
        <p:spPr>
          <a:xfrm>
            <a:off x="509872" y="271915"/>
            <a:ext cx="12192000" cy="613909"/>
          </a:xfrm>
          <a:prstGeom prst="rect">
            <a:avLst/>
          </a:prstGeom>
          <a:noFill/>
          <a:ln>
            <a:noFill/>
          </a:ln>
        </p:spPr>
        <p:txBody>
          <a:bodyPr wrap="square" lIns="91425" tIns="25375" rIns="91425" bIns="0" anchor="ctr" anchorCtr="0">
            <a:noAutofit/>
          </a:bodyPr>
          <a:lstStyle/>
          <a:p>
            <a:pPr marL="0" marR="0" lvl="0" indent="0" algn="l" rtl="0">
              <a:lnSpc>
                <a:spcPct val="100000"/>
              </a:lnSpc>
              <a:spcBef>
                <a:spcPts val="0"/>
              </a:spcBef>
              <a:spcAft>
                <a:spcPts val="0"/>
              </a:spcAft>
              <a:buClr>
                <a:schemeClr val="dk1"/>
              </a:buClr>
              <a:buSzPct val="25000"/>
              <a:buFont typeface="Arial"/>
              <a:buNone/>
            </a:pPr>
            <a:br>
              <a:rPr lang="ka-GE" sz="1800" b="0" i="0" u="none" strike="noStrike" cap="none" dirty="0">
                <a:solidFill>
                  <a:schemeClr val="dk1"/>
                </a:solidFill>
                <a:latin typeface="Arial"/>
                <a:ea typeface="Arial"/>
                <a:cs typeface="Arial"/>
                <a:sym typeface="Arial"/>
              </a:rPr>
            </a:br>
            <a:endParaRPr lang="ka-GE" sz="18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ct val="25000"/>
              <a:buFont typeface="Merriweather"/>
              <a:buNone/>
            </a:pPr>
            <a:r>
              <a:rPr lang="ka-GE" b="1" u="none" strike="noStrike" cap="none">
                <a:solidFill>
                  <a:srgbClr val="002060"/>
                </a:solidFill>
                <a:latin typeface="+mj-lt"/>
                <a:ea typeface="Merriweather"/>
                <a:cs typeface="Merriweather"/>
                <a:sym typeface="Merriweather"/>
              </a:rPr>
              <a:t>ნიმუში 4. </a:t>
            </a:r>
            <a:r>
              <a:rPr lang="ka-GE" b="1" u="none" strike="noStrike" cap="none" dirty="0">
                <a:solidFill>
                  <a:srgbClr val="002060"/>
                </a:solidFill>
                <a:latin typeface="+mj-lt"/>
                <a:ea typeface="Merriweather"/>
                <a:cs typeface="Merriweather"/>
                <a:sym typeface="Merriweather"/>
              </a:rPr>
              <a:t>საგნის ფარგლებში   ოთხივე მიმართულების  დაფარვა </a:t>
            </a:r>
          </a:p>
          <a:p>
            <a:pPr marL="0" marR="0" lvl="0" indent="0" algn="l" rtl="0">
              <a:lnSpc>
                <a:spcPct val="100000"/>
              </a:lnSpc>
              <a:spcBef>
                <a:spcPts val="0"/>
              </a:spcBef>
              <a:spcAft>
                <a:spcPts val="0"/>
              </a:spcAft>
              <a:buClr>
                <a:srgbClr val="2E75B5"/>
              </a:buClr>
              <a:buSzPct val="25000"/>
              <a:buFont typeface="Merriweather"/>
              <a:buNone/>
            </a:pPr>
            <a:endParaRPr lang="ka-GE" b="1" u="none" strike="noStrike" cap="none">
              <a:solidFill>
                <a:srgbClr val="2E75B5"/>
              </a:solidFill>
              <a:latin typeface="+mj-lt"/>
              <a:ea typeface="Merriweather"/>
              <a:cs typeface="Merriweather"/>
              <a:sym typeface="Merriweather"/>
            </a:endParaRPr>
          </a:p>
          <a:p>
            <a:pPr marL="0" marR="0" lvl="0" indent="0" algn="l" rtl="0">
              <a:lnSpc>
                <a:spcPct val="100000"/>
              </a:lnSpc>
              <a:spcBef>
                <a:spcPts val="0"/>
              </a:spcBef>
              <a:spcAft>
                <a:spcPts val="0"/>
              </a:spcAft>
              <a:buClr>
                <a:srgbClr val="2E75B5"/>
              </a:buClr>
              <a:buSzPct val="25000"/>
              <a:buFont typeface="Merriweather"/>
              <a:buNone/>
            </a:pPr>
            <a:r>
              <a:rPr lang="ka-GE" b="1" u="none" strike="noStrike" cap="none">
                <a:solidFill>
                  <a:srgbClr val="2E75B5"/>
                </a:solidFill>
                <a:latin typeface="+mj-lt"/>
                <a:ea typeface="Merriweather"/>
                <a:cs typeface="Merriweather"/>
                <a:sym typeface="Merriweather"/>
              </a:rPr>
              <a:t>საგანი</a:t>
            </a:r>
            <a:r>
              <a:rPr lang="ka-GE" b="1" u="none" strike="noStrike" cap="none">
                <a:solidFill>
                  <a:srgbClr val="2E75B5"/>
                </a:solidFill>
                <a:latin typeface="+mj-lt"/>
                <a:ea typeface="Calibri"/>
                <a:cs typeface="Calibri"/>
                <a:sym typeface="Calibri"/>
              </a:rPr>
              <a:t> - </a:t>
            </a:r>
            <a:r>
              <a:rPr lang="ka-GE" b="1" u="none" strike="noStrike" cap="none">
                <a:solidFill>
                  <a:srgbClr val="2E75B5"/>
                </a:solidFill>
                <a:latin typeface="+mj-lt"/>
                <a:ea typeface="Merriweather"/>
                <a:cs typeface="Merriweather"/>
                <a:sym typeface="Merriweather"/>
              </a:rPr>
              <a:t>ქართული</a:t>
            </a:r>
            <a:r>
              <a:rPr lang="ka-GE" b="1" u="none" strike="noStrike" cap="none">
                <a:solidFill>
                  <a:srgbClr val="2E75B5"/>
                </a:solidFill>
                <a:latin typeface="+mj-lt"/>
                <a:ea typeface="Calibri"/>
                <a:cs typeface="Calibri"/>
                <a:sym typeface="Calibri"/>
              </a:rPr>
              <a:t> </a:t>
            </a:r>
            <a:r>
              <a:rPr lang="ka-GE" b="1" u="none" strike="noStrike" cap="none" dirty="0">
                <a:solidFill>
                  <a:srgbClr val="2E75B5"/>
                </a:solidFill>
                <a:latin typeface="+mj-lt"/>
                <a:ea typeface="Merriweather"/>
                <a:cs typeface="Merriweather"/>
                <a:sym typeface="Merriweather"/>
              </a:rPr>
              <a:t>ენა</a:t>
            </a:r>
            <a:r>
              <a:rPr lang="ka-GE" b="1" u="none" strike="noStrike" cap="none" dirty="0">
                <a:solidFill>
                  <a:srgbClr val="2E75B5"/>
                </a:solidFill>
                <a:latin typeface="+mj-lt"/>
                <a:ea typeface="Calibri"/>
                <a:cs typeface="Calibri"/>
                <a:sym typeface="Calibri"/>
              </a:rPr>
              <a:t> </a:t>
            </a:r>
            <a:r>
              <a:rPr lang="ka-GE" b="1" u="none" strike="noStrike" cap="none" dirty="0">
                <a:solidFill>
                  <a:srgbClr val="2E75B5"/>
                </a:solidFill>
                <a:latin typeface="+mj-lt"/>
                <a:ea typeface="Merriweather"/>
                <a:cs typeface="Merriweather"/>
                <a:sym typeface="Merriweather"/>
              </a:rPr>
              <a:t>და</a:t>
            </a:r>
            <a:r>
              <a:rPr lang="ka-GE" b="1" u="none" strike="noStrike" cap="none" dirty="0">
                <a:solidFill>
                  <a:srgbClr val="2E75B5"/>
                </a:solidFill>
                <a:latin typeface="+mj-lt"/>
                <a:ea typeface="Calibri"/>
                <a:cs typeface="Calibri"/>
                <a:sym typeface="Calibri"/>
              </a:rPr>
              <a:t> </a:t>
            </a:r>
            <a:r>
              <a:rPr lang="ka-GE" b="1" u="none" strike="noStrike" cap="none" dirty="0">
                <a:solidFill>
                  <a:srgbClr val="2E75B5"/>
                </a:solidFill>
                <a:latin typeface="+mj-lt"/>
                <a:ea typeface="Merriweather"/>
                <a:cs typeface="Merriweather"/>
                <a:sym typeface="Merriweather"/>
              </a:rPr>
              <a:t>ლიტერატურა</a:t>
            </a:r>
          </a:p>
          <a:p>
            <a:pPr marL="0" marR="0" lvl="0" indent="0" algn="l" rtl="0">
              <a:lnSpc>
                <a:spcPct val="100000"/>
              </a:lnSpc>
              <a:spcBef>
                <a:spcPts val="0"/>
              </a:spcBef>
              <a:spcAft>
                <a:spcPts val="0"/>
              </a:spcAft>
              <a:buClr>
                <a:schemeClr val="dk1"/>
              </a:buClr>
              <a:buSzPct val="25000"/>
              <a:buFont typeface="Arial"/>
              <a:buNone/>
            </a:pPr>
            <a:br>
              <a:rPr lang="ka-GE" sz="800" b="0" i="0" u="none" strike="noStrike" cap="none" dirty="0">
                <a:solidFill>
                  <a:schemeClr val="dk1"/>
                </a:solidFill>
                <a:latin typeface="+mj-lt"/>
                <a:ea typeface="Arial"/>
                <a:cs typeface="Arial"/>
                <a:sym typeface="Arial"/>
              </a:rPr>
            </a:br>
            <a:endParaRPr lang="ka-GE" sz="800" b="0" i="0" u="none" strike="noStrike" cap="none" dirty="0">
              <a:solidFill>
                <a:schemeClr val="dk1"/>
              </a:solidFill>
              <a:latin typeface="+mj-lt"/>
              <a:ea typeface="Arial"/>
              <a:cs typeface="Arial"/>
              <a:sym typeface="Arial"/>
            </a:endParaRPr>
          </a:p>
          <a:p>
            <a:pPr marL="0" marR="0" lvl="0" indent="0" algn="l" rtl="0">
              <a:lnSpc>
                <a:spcPct val="100000"/>
              </a:lnSpc>
              <a:spcBef>
                <a:spcPts val="0"/>
              </a:spcBef>
              <a:spcAft>
                <a:spcPts val="0"/>
              </a:spcAft>
              <a:buClr>
                <a:schemeClr val="dk1"/>
              </a:buClr>
              <a:buFont typeface="Corbel"/>
              <a:buNone/>
            </a:pPr>
            <a:endParaRPr sz="1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385371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graphicFrame>
        <p:nvGraphicFramePr>
          <p:cNvPr id="423" name="Shape 423"/>
          <p:cNvGraphicFramePr/>
          <p:nvPr/>
        </p:nvGraphicFramePr>
        <p:xfrm>
          <a:off x="507123" y="1019600"/>
          <a:ext cx="11532476" cy="5628850"/>
        </p:xfrm>
        <a:graphic>
          <a:graphicData uri="http://schemas.openxmlformats.org/drawingml/2006/table">
            <a:tbl>
              <a:tblPr>
                <a:noFill/>
              </a:tblPr>
              <a:tblGrid>
                <a:gridCol w="1805686">
                  <a:extLst>
                    <a:ext uri="{9D8B030D-6E8A-4147-A177-3AD203B41FA5}">
                      <a16:colId xmlns:a16="http://schemas.microsoft.com/office/drawing/2014/main" val="20000"/>
                    </a:ext>
                  </a:extLst>
                </a:gridCol>
                <a:gridCol w="8469491">
                  <a:extLst>
                    <a:ext uri="{9D8B030D-6E8A-4147-A177-3AD203B41FA5}">
                      <a16:colId xmlns:a16="http://schemas.microsoft.com/office/drawing/2014/main" val="20001"/>
                    </a:ext>
                  </a:extLst>
                </a:gridCol>
                <a:gridCol w="1257299">
                  <a:extLst>
                    <a:ext uri="{9D8B030D-6E8A-4147-A177-3AD203B41FA5}">
                      <a16:colId xmlns:a16="http://schemas.microsoft.com/office/drawing/2014/main" val="20002"/>
                    </a:ext>
                  </a:extLst>
                </a:gridCol>
              </a:tblGrid>
              <a:tr h="506004">
                <a:tc>
                  <a:txBody>
                    <a:bodyPr/>
                    <a:lstStyle/>
                    <a:p>
                      <a:pPr marL="0" marR="0" lvl="0" indent="0" algn="ctr" rtl="0">
                        <a:spcBef>
                          <a:spcPts val="0"/>
                        </a:spcBef>
                        <a:spcAft>
                          <a:spcPts val="0"/>
                        </a:spcAft>
                        <a:buSzPct val="25000"/>
                        <a:buNone/>
                      </a:pPr>
                      <a:r>
                        <a:rPr lang="ka-GE" sz="1600" b="1" i="0" u="none" strike="noStrike" cap="none" dirty="0">
                          <a:solidFill>
                            <a:srgbClr val="002060"/>
                          </a:solidFill>
                          <a:latin typeface="+mj-lt"/>
                          <a:ea typeface="Merriweather"/>
                          <a:cs typeface="Merriweather"/>
                          <a:sym typeface="Merriweather"/>
                        </a:rPr>
                        <a:t>თემა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600" b="1">
                          <a:solidFill>
                            <a:srgbClr val="002060"/>
                          </a:solidFill>
                          <a:latin typeface="Corbel"/>
                          <a:ea typeface="Corbel"/>
                          <a:cs typeface="Corbel"/>
                          <a:sym typeface="Corbel"/>
                        </a:rPr>
                        <a:t>რეგიონის ისტორიული ძეგლი</a:t>
                      </a:r>
                      <a:endParaRPr lang="ka-GE" sz="1600" b="1"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900" b="1" i="0" u="none" strike="noStrike" cap="none">
                          <a:solidFill>
                            <a:srgbClr val="002060"/>
                          </a:solidFill>
                          <a:latin typeface="+mj-lt"/>
                          <a:ea typeface="Merriweather"/>
                          <a:cs typeface="Merriweather"/>
                          <a:sym typeface="Merriweather"/>
                        </a:rPr>
                        <a:t>კავშირი ესგ-სთან</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15496">
                <a:tc>
                  <a:txBody>
                    <a:bodyPr/>
                    <a:lstStyle/>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კეთილდღეობა</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E06666"/>
                    </a:solidFill>
                  </a:tcPr>
                </a:tc>
                <a:tc rowSpan="4">
                  <a:txBody>
                    <a:bodyPr/>
                    <a:lstStyle/>
                    <a:p>
                      <a:pPr marL="0" marR="0" lvl="0" indent="0" algn="just" rtl="0">
                        <a:spcBef>
                          <a:spcPts val="0"/>
                        </a:spcBef>
                        <a:spcAft>
                          <a:spcPts val="0"/>
                        </a:spcAft>
                        <a:buSzPct val="25000"/>
                        <a:buNone/>
                      </a:pPr>
                      <a:r>
                        <a:rPr lang="ka-GE" sz="1400" b="1">
                          <a:solidFill>
                            <a:srgbClr val="002060"/>
                          </a:solidFill>
                          <a:latin typeface="Corbel"/>
                          <a:ea typeface="Corbel"/>
                          <a:cs typeface="Corbel"/>
                          <a:sym typeface="Corbel"/>
                        </a:rPr>
                        <a:t>რა ინფორმაციას გვაწვდის ისტორიული ძეგლები გარემოსა და ჩვენი მხარის შესახებ? </a:t>
                      </a:r>
                    </a:p>
                    <a:p>
                      <a:pPr marL="0" marR="0" lvl="0" indent="0" algn="just" rtl="0">
                        <a:spcBef>
                          <a:spcPts val="0"/>
                        </a:spcBef>
                        <a:buSzPct val="25000"/>
                        <a:buNone/>
                      </a:pPr>
                      <a:r>
                        <a:rPr lang="ka-GE" sz="1400">
                          <a:solidFill>
                            <a:srgbClr val="002060"/>
                          </a:solidFill>
                          <a:latin typeface="Corbel"/>
                          <a:ea typeface="Corbel"/>
                          <a:cs typeface="Corbel"/>
                          <a:sym typeface="Corbel"/>
                        </a:rPr>
                        <a:t>აღნიშნული თავის გავლისას, მასწავლებელს შეუძლია, ბავშვებს მისცეს პროექტი, რომელიც მოიცავს შემდეგ ეტაპებს: </a:t>
                      </a:r>
                      <a:endParaRPr lang="ka-GE" sz="1400" b="1">
                        <a:solidFill>
                          <a:srgbClr val="002060"/>
                        </a:solidFill>
                        <a:latin typeface="Corbel"/>
                        <a:ea typeface="Corbel"/>
                        <a:cs typeface="Corbel"/>
                        <a:sym typeface="Corbel"/>
                      </a:endParaRPr>
                    </a:p>
                    <a:p>
                      <a:pPr marL="0" marR="0" lvl="0" indent="0" algn="just" rtl="0">
                        <a:spcBef>
                          <a:spcPts val="0"/>
                        </a:spcBef>
                        <a:buSzPct val="25000"/>
                      </a:pPr>
                      <a:endParaRPr lang="ka-GE" sz="1400" b="1">
                        <a:solidFill>
                          <a:srgbClr val="002060"/>
                        </a:solidFill>
                        <a:latin typeface="Corbel"/>
                        <a:ea typeface="Corbel"/>
                        <a:cs typeface="Corbel"/>
                        <a:sym typeface="Corbel"/>
                      </a:endParaRPr>
                    </a:p>
                    <a:p>
                      <a:pPr marL="0" marR="0" lvl="0" indent="0" algn="just" rtl="0">
                        <a:spcBef>
                          <a:spcPts val="0"/>
                        </a:spcBef>
                        <a:buSzPct val="25000"/>
                      </a:pPr>
                      <a:r>
                        <a:rPr lang="ka-GE" sz="1400" b="1">
                          <a:solidFill>
                            <a:srgbClr val="002060"/>
                          </a:solidFill>
                          <a:latin typeface="Corbel"/>
                          <a:ea typeface="Corbel"/>
                          <a:cs typeface="Corbel"/>
                          <a:sym typeface="Corbel"/>
                        </a:rPr>
                        <a:t>პირველი ეტაპი</a:t>
                      </a:r>
                      <a:r>
                        <a:rPr lang="ka-GE" sz="1400">
                          <a:solidFill>
                            <a:srgbClr val="002060"/>
                          </a:solidFill>
                          <a:latin typeface="Corbel"/>
                          <a:ea typeface="Corbel"/>
                          <a:cs typeface="Corbel"/>
                          <a:sym typeface="Corbel"/>
                        </a:rPr>
                        <a:t> :</a:t>
                      </a:r>
                    </a:p>
                    <a:p>
                      <a:pPr marL="0" marR="0" lvl="0" indent="0" algn="just" rtl="0">
                        <a:spcBef>
                          <a:spcPts val="0"/>
                        </a:spcBef>
                        <a:buSzPct val="25000"/>
                        <a:buNone/>
                      </a:pPr>
                      <a:r>
                        <a:rPr lang="ka-GE" sz="1400">
                          <a:solidFill>
                            <a:srgbClr val="002060"/>
                          </a:solidFill>
                          <a:latin typeface="Corbel"/>
                          <a:ea typeface="Corbel"/>
                          <a:cs typeface="Corbel"/>
                          <a:sym typeface="Corbel"/>
                        </a:rPr>
                        <a:t>საველე გასვლა რეგიონის ღირსშესანიშნაობ(ებ)ის დასათვალიერებლად. მოსწავლეს ევალება დაკვირვებით შეაფასოს კულტურული ძეგლი, ჩაინიშნოს მისთვის საინტერესო ფაქტები, აღწეროს და შეაფასოს გარემო, გადაიღოს იქ გავრცელებული მცენარეები, ან აიღოს ფოთოლი ჰერბარიუმისთვის. </a:t>
                      </a:r>
                    </a:p>
                    <a:p>
                      <a:pPr marL="0" marR="0" lvl="0" indent="0" algn="just" rtl="0">
                        <a:spcBef>
                          <a:spcPts val="0"/>
                        </a:spcBef>
                        <a:buSzPct val="25000"/>
                        <a:buNone/>
                      </a:pPr>
                      <a:endParaRPr lang="ka-GE" sz="1400" b="1">
                        <a:solidFill>
                          <a:srgbClr val="002060"/>
                        </a:solidFill>
                        <a:latin typeface="Corbel"/>
                        <a:ea typeface="Corbel"/>
                        <a:cs typeface="Corbel"/>
                        <a:sym typeface="Corbel"/>
                      </a:endParaRPr>
                    </a:p>
                    <a:p>
                      <a:pPr marL="0" marR="0" lvl="0" indent="0" algn="just" rtl="0">
                        <a:spcBef>
                          <a:spcPts val="0"/>
                        </a:spcBef>
                        <a:buSzPct val="25000"/>
                        <a:buNone/>
                      </a:pPr>
                      <a:r>
                        <a:rPr lang="ka-GE" sz="1400" b="1">
                          <a:solidFill>
                            <a:srgbClr val="002060"/>
                          </a:solidFill>
                          <a:latin typeface="Corbel"/>
                          <a:ea typeface="Corbel"/>
                          <a:cs typeface="Corbel"/>
                          <a:sym typeface="Corbel"/>
                        </a:rPr>
                        <a:t>მეორე ეტაპი: </a:t>
                      </a:r>
                    </a:p>
                    <a:p>
                      <a:pPr lvl="0" algn="just">
                        <a:buSzPct val="25000"/>
                      </a:pPr>
                      <a:r>
                        <a:rPr lang="ka-GE" sz="1400">
                          <a:solidFill>
                            <a:srgbClr val="002060"/>
                          </a:solidFill>
                          <a:latin typeface="Corbel"/>
                          <a:ea typeface="Corbel"/>
                          <a:cs typeface="Corbel"/>
                          <a:sym typeface="Corbel"/>
                        </a:rPr>
                        <a:t>მოსწავლე ახარისხებს მიღებულ ინფომრაციას. არკვევს შეგროვილ მცენარეებს,  აგროვებს ინფორმაციას ძეგლის  შესახებ. </a:t>
                      </a:r>
                    </a:p>
                    <a:p>
                      <a:pPr marL="0" marR="0" lvl="0" indent="0" algn="just" rtl="0">
                        <a:spcBef>
                          <a:spcPts val="0"/>
                        </a:spcBef>
                        <a:buSzPct val="25000"/>
                        <a:buNone/>
                      </a:pPr>
                      <a:br>
                        <a:rPr lang="ka-GE" sz="1400">
                          <a:solidFill>
                            <a:srgbClr val="002060"/>
                          </a:solidFill>
                          <a:latin typeface="Corbel"/>
                          <a:ea typeface="Corbel"/>
                          <a:cs typeface="Corbel"/>
                          <a:sym typeface="Corbel"/>
                        </a:rPr>
                      </a:br>
                      <a:r>
                        <a:rPr lang="ka-GE" sz="1400" b="1">
                          <a:solidFill>
                            <a:srgbClr val="002060"/>
                          </a:solidFill>
                          <a:latin typeface="Corbel"/>
                          <a:ea typeface="Corbel"/>
                          <a:cs typeface="Corbel"/>
                          <a:sym typeface="Corbel"/>
                        </a:rPr>
                        <a:t>მესამე ეტაპი:</a:t>
                      </a:r>
                    </a:p>
                    <a:p>
                      <a:pPr marL="0" marR="0" lvl="0" indent="0" algn="just" rtl="0">
                        <a:spcBef>
                          <a:spcPts val="0"/>
                        </a:spcBef>
                        <a:buSzPct val="25000"/>
                        <a:buNone/>
                      </a:pPr>
                      <a:r>
                        <a:rPr lang="ka-GE" sz="1400" b="1">
                          <a:solidFill>
                            <a:srgbClr val="002060"/>
                          </a:solidFill>
                          <a:latin typeface="Corbel"/>
                          <a:ea typeface="Corbel"/>
                          <a:cs typeface="Corbel"/>
                          <a:sym typeface="Corbel"/>
                        </a:rPr>
                        <a:t> </a:t>
                      </a:r>
                      <a:r>
                        <a:rPr lang="ka-GE" sz="1400">
                          <a:solidFill>
                            <a:srgbClr val="002060"/>
                          </a:solidFill>
                          <a:latin typeface="Corbel"/>
                          <a:ea typeface="Corbel"/>
                          <a:cs typeface="Corbel"/>
                          <a:sym typeface="Corbel"/>
                        </a:rPr>
                        <a:t>მოძიებული და შეგროვილი ინფორმაციის მიხედვით მოსწავლე/მოსწავლეები  წარადგენენ პრეზენტაციას არსებული ძეგლის შესახებ. ინტერნეტში მოძიებული მასალის გარდა, პრეზენტაციაზე წარმოდგენილი უნდა იყოს მათ მიერ შეგროვილი მასალის ანალიზი, მაგ.: აღწერილი რამდენიმე მცენარე, ბუნებრივი გარემო (დანაგვიანებული, გაჩეხილი (ან პირიქით), მცენარეული საფარი)  და რელიეფის აღწერა (მთა, ბარი), ძეგლის დაახლოებითი ზომები,  დანიშნულება (კოშკი, ეკლესია, ციხე, სასახლე თუ სხვა), სამშენებლო მასალა და სხვა.</a:t>
                      </a:r>
                    </a:p>
                    <a:p>
                      <a:pPr marL="0" marR="0" lvl="0" indent="0" algn="just" rtl="0">
                        <a:spcBef>
                          <a:spcPts val="0"/>
                        </a:spcBef>
                        <a:buSzPct val="25000"/>
                        <a:buNone/>
                      </a:pPr>
                      <a:r>
                        <a:rPr lang="ka-GE" sz="1400">
                          <a:solidFill>
                            <a:srgbClr val="002060"/>
                          </a:solidFill>
                          <a:latin typeface="Corbel"/>
                          <a:ea typeface="Corbel"/>
                          <a:cs typeface="Corbel"/>
                          <a:sym typeface="Corbel"/>
                        </a:rPr>
                        <a:t> </a:t>
                      </a:r>
                    </a:p>
                    <a:p>
                      <a:pPr marL="0" marR="0" lvl="0" indent="0" algn="just" rtl="0">
                        <a:spcBef>
                          <a:spcPts val="0"/>
                        </a:spcBef>
                        <a:buSzPct val="25000"/>
                        <a:buNone/>
                      </a:pPr>
                      <a:r>
                        <a:rPr lang="ka-GE" sz="1400">
                          <a:solidFill>
                            <a:srgbClr val="002060"/>
                          </a:solidFill>
                          <a:latin typeface="Corbel"/>
                          <a:ea typeface="Corbel"/>
                          <a:cs typeface="Corbel"/>
                          <a:sym typeface="Corbel"/>
                        </a:rPr>
                        <a:t>მოცმეული დავალების შესრულებისას მოსწავლე ყურადღებას ამახვილებს გარემოსდაცვით, კულტურულ და სოციალურ საკითხებზე. </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rowSpan="4">
                  <a:txBody>
                    <a:bodyPr/>
                    <a:lstStyle/>
                    <a:p>
                      <a:pPr marL="0" marR="0" lvl="0" indent="0" algn="l" rtl="0">
                        <a:spcBef>
                          <a:spcPts val="0"/>
                        </a:spcBef>
                        <a:spcAft>
                          <a:spcPts val="0"/>
                        </a:spcAft>
                        <a:buSzPct val="25000"/>
                        <a:buNone/>
                      </a:pP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39028">
                <a:tc>
                  <a:txBody>
                    <a:bodyPr/>
                    <a:lstStyle/>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ბუნებრივი გარემო</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1270338">
                <a:tc>
                  <a:txBody>
                    <a:bodyPr/>
                    <a:lstStyle/>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ეკონომიკა</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8EAADB"/>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1397984">
                <a:tc>
                  <a:txBody>
                    <a:bodyPr/>
                    <a:lstStyle/>
                    <a:p>
                      <a:pPr marL="0" marR="0" lvl="0" indent="0" algn="just" rtl="0">
                        <a:spcBef>
                          <a:spcPts val="0"/>
                        </a:spcBef>
                        <a:spcAft>
                          <a:spcPts val="0"/>
                        </a:spcAft>
                        <a:buSzPct val="25000"/>
                        <a:buNone/>
                      </a:pPr>
                      <a:endParaRPr lang="ka-GE" sz="1400" b="0" i="0" u="none" strike="noStrike" cap="none">
                        <a:solidFill>
                          <a:srgbClr val="000000"/>
                        </a:solidFill>
                        <a:latin typeface="Merriweather"/>
                        <a:ea typeface="Merriweather"/>
                        <a:cs typeface="Merriweather"/>
                        <a:sym typeface="Merriweather"/>
                      </a:endParaRPr>
                    </a:p>
                    <a:p>
                      <a:pPr marL="0" marR="0" lvl="0" indent="0" algn="just" rtl="0">
                        <a:spcBef>
                          <a:spcPts val="0"/>
                        </a:spcBef>
                        <a:spcAft>
                          <a:spcPts val="0"/>
                        </a:spcAft>
                        <a:buSzPct val="25000"/>
                        <a:buNone/>
                      </a:pPr>
                      <a:endParaRPr lang="ka-GE" sz="1400" b="0" i="0" u="none" strike="noStrike" cap="none">
                        <a:solidFill>
                          <a:srgbClr val="000000"/>
                        </a:solidFill>
                        <a:latin typeface="Merriweather"/>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0000"/>
                          </a:solidFill>
                          <a:latin typeface="Merriweather"/>
                          <a:ea typeface="Merriweather"/>
                          <a:cs typeface="Merriweather"/>
                          <a:sym typeface="Merriweather"/>
                        </a:rPr>
                        <a:t>საზოგადოება</a:t>
                      </a:r>
                      <a:endParaRPr lang="ka-GE" sz="1400" b="0" i="0" u="none" strike="noStrike" cap="none" dirty="0">
                        <a:solidFill>
                          <a:srgbClr val="000000"/>
                        </a:solidFill>
                        <a:latin typeface="Merriweather"/>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FFC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424" name="Shape 424"/>
          <p:cNvSpPr/>
          <p:nvPr/>
        </p:nvSpPr>
        <p:spPr>
          <a:xfrm>
            <a:off x="564275" y="428625"/>
            <a:ext cx="12192000" cy="447675"/>
          </a:xfrm>
          <a:prstGeom prst="rect">
            <a:avLst/>
          </a:prstGeom>
          <a:noFill/>
          <a:ln>
            <a:noFill/>
          </a:ln>
        </p:spPr>
        <p:txBody>
          <a:bodyPr wrap="square" lIns="91425" tIns="25375" rIns="91425" bIns="0" anchor="ctr" anchorCtr="0">
            <a:noAutofit/>
          </a:bodyPr>
          <a:lstStyle/>
          <a:p>
            <a:pPr lvl="0">
              <a:buSzPct val="25000"/>
            </a:pPr>
            <a:r>
              <a:rPr lang="ka-GE" b="1">
                <a:solidFill>
                  <a:srgbClr val="002060"/>
                </a:solidFill>
                <a:latin typeface="Merriweather"/>
                <a:ea typeface="Merriweather"/>
                <a:cs typeface="Merriweather"/>
                <a:sym typeface="Merriweather"/>
              </a:rPr>
              <a:t>ნიმუში 1. </a:t>
            </a:r>
            <a:endParaRPr lang="ka-GE" b="1">
              <a:solidFill>
                <a:srgbClr val="002060"/>
              </a:solidFill>
              <a:ea typeface="Merriweather"/>
              <a:cs typeface="Merriweather"/>
              <a:sym typeface="Merriweather"/>
            </a:endParaRPr>
          </a:p>
          <a:p>
            <a:pPr lvl="0">
              <a:buSzPct val="25000"/>
            </a:pPr>
            <a:r>
              <a:rPr lang="ka-GE" b="1">
                <a:solidFill>
                  <a:srgbClr val="002060"/>
                </a:solidFill>
                <a:ea typeface="Merriweather"/>
                <a:cs typeface="Merriweather"/>
                <a:sym typeface="Merriweather"/>
              </a:rPr>
              <a:t> </a:t>
            </a:r>
            <a:endParaRPr lang="ka-GE" b="1">
              <a:solidFill>
                <a:srgbClr val="002060"/>
              </a:solidFill>
              <a:latin typeface="Merriweather"/>
              <a:ea typeface="Merriweather"/>
              <a:cs typeface="Merriweather"/>
              <a:sym typeface="Merriweather"/>
            </a:endParaRPr>
          </a:p>
          <a:p>
            <a:pPr lvl="0">
              <a:buSzPct val="25000"/>
            </a:pPr>
            <a:r>
              <a:rPr lang="ka-GE" b="1">
                <a:solidFill>
                  <a:srgbClr val="2E75B5"/>
                </a:solidFill>
                <a:latin typeface="Merriweather"/>
                <a:ea typeface="Merriweather"/>
                <a:cs typeface="Merriweather"/>
                <a:sym typeface="Corbel"/>
              </a:rPr>
              <a:t>საგანი - მე და საზოგადოება </a:t>
            </a:r>
          </a:p>
          <a:p>
            <a:pPr marL="0" marR="0" lvl="0" indent="0" algn="l" rtl="0">
              <a:lnSpc>
                <a:spcPct val="100000"/>
              </a:lnSpc>
              <a:spcBef>
                <a:spcPts val="0"/>
              </a:spcBef>
              <a:spcAft>
                <a:spcPts val="0"/>
              </a:spcAft>
              <a:buClr>
                <a:schemeClr val="dk1"/>
              </a:buClr>
              <a:buFont typeface="Corbel"/>
              <a:buNone/>
            </a:pPr>
            <a:endParaRPr sz="1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92674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Shape 416"/>
          <p:cNvSpPr/>
          <p:nvPr/>
        </p:nvSpPr>
        <p:spPr>
          <a:xfrm>
            <a:off x="571715" y="0"/>
            <a:ext cx="10028903" cy="1428750"/>
          </a:xfrm>
          <a:prstGeom prst="rect">
            <a:avLst/>
          </a:prstGeom>
          <a:noFill/>
          <a:ln>
            <a:noFill/>
          </a:ln>
        </p:spPr>
        <p:txBody>
          <a:bodyPr wrap="square" lIns="91425" tIns="25375" rIns="91425" bIns="0" anchor="ctr" anchorCtr="0">
            <a:noAutofit/>
          </a:bodyPr>
          <a:lstStyle/>
          <a:p>
            <a:pPr marL="0" marR="0" lvl="0" indent="0" algn="l" rtl="0">
              <a:lnSpc>
                <a:spcPct val="100000"/>
              </a:lnSpc>
              <a:spcBef>
                <a:spcPts val="0"/>
              </a:spcBef>
              <a:spcAft>
                <a:spcPts val="0"/>
              </a:spcAft>
              <a:buClr>
                <a:schemeClr val="dk1"/>
              </a:buClr>
              <a:buSzPct val="25000"/>
              <a:buFont typeface="Arial"/>
              <a:buNone/>
            </a:pPr>
            <a:br>
              <a:rPr lang="ka-GE" sz="1100" b="0" i="0" u="none" strike="noStrike" cap="none" dirty="0">
                <a:solidFill>
                  <a:schemeClr val="dk1"/>
                </a:solidFill>
                <a:latin typeface="Arial"/>
                <a:ea typeface="Arial"/>
                <a:cs typeface="Arial"/>
                <a:sym typeface="Arial"/>
              </a:rPr>
            </a:br>
            <a:endParaRPr lang="ka-GE" sz="11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ct val="25000"/>
              <a:buFont typeface="Calibri"/>
              <a:buNone/>
            </a:pPr>
            <a:r>
              <a:rPr lang="ka-GE" sz="18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ct val="25000"/>
              <a:buFont typeface="Calibri"/>
              <a:buNone/>
            </a:pPr>
            <a:br>
              <a:rPr lang="ka-GE" sz="42600" b="0" i="0" u="none" strike="noStrike" cap="none" dirty="0">
                <a:solidFill>
                  <a:srgbClr val="000000"/>
                </a:solidFill>
                <a:latin typeface="Calibri"/>
                <a:ea typeface="Calibri"/>
                <a:cs typeface="Calibri"/>
                <a:sym typeface="Calibri"/>
              </a:rPr>
            </a:br>
            <a:endParaRPr lang="ka-GE" sz="42600" b="0" i="0" u="none" strike="noStrike" cap="none" dirty="0">
              <a:solidFill>
                <a:srgbClr val="000000"/>
              </a:solidFill>
              <a:latin typeface="Calibri"/>
              <a:ea typeface="Calibri"/>
              <a:cs typeface="Calibri"/>
              <a:sym typeface="Calibri"/>
            </a:endParaRPr>
          </a:p>
        </p:txBody>
      </p:sp>
      <p:sp>
        <p:nvSpPr>
          <p:cNvPr id="4" name="Rectangle 3"/>
          <p:cNvSpPr/>
          <p:nvPr/>
        </p:nvSpPr>
        <p:spPr>
          <a:xfrm>
            <a:off x="904875" y="357485"/>
            <a:ext cx="6305550" cy="923330"/>
          </a:xfrm>
          <a:prstGeom prst="rect">
            <a:avLst/>
          </a:prstGeom>
        </p:spPr>
        <p:txBody>
          <a:bodyPr wrap="square">
            <a:spAutoFit/>
          </a:bodyPr>
          <a:lstStyle/>
          <a:p>
            <a:pPr lvl="0">
              <a:buClr>
                <a:schemeClr val="dk1"/>
              </a:buClr>
              <a:buSzPct val="25000"/>
            </a:pPr>
            <a:r>
              <a:rPr lang="ka-GE" b="1">
                <a:solidFill>
                  <a:srgbClr val="002060"/>
                </a:solidFill>
                <a:latin typeface="Merriweather"/>
                <a:ea typeface="Merriweather"/>
                <a:cs typeface="Merriweather"/>
                <a:sym typeface="Merriweather"/>
              </a:rPr>
              <a:t>ნიმუში 2. ოთხივე პრინციპის დაფარვა ერთ თემაში</a:t>
            </a:r>
          </a:p>
          <a:p>
            <a:pPr lvl="0">
              <a:buClr>
                <a:srgbClr val="2E75B5"/>
              </a:buClr>
              <a:buSzPct val="25000"/>
            </a:pPr>
            <a:endParaRPr lang="ka-GE" b="1">
              <a:solidFill>
                <a:srgbClr val="2E75B5"/>
              </a:solidFill>
              <a:latin typeface="Merriweather"/>
              <a:ea typeface="Merriweather"/>
              <a:cs typeface="Merriweather"/>
              <a:sym typeface="Merriweather"/>
            </a:endParaRPr>
          </a:p>
          <a:p>
            <a:pPr lvl="0">
              <a:buClr>
                <a:srgbClr val="2E75B5"/>
              </a:buClr>
              <a:buSzPct val="25000"/>
            </a:pPr>
            <a:r>
              <a:rPr lang="ka-GE" b="1">
                <a:solidFill>
                  <a:srgbClr val="2E75B5"/>
                </a:solidFill>
                <a:latin typeface="Merriweather"/>
                <a:ea typeface="Merriweather"/>
                <a:cs typeface="Merriweather"/>
                <a:sym typeface="Merriweather"/>
              </a:rPr>
              <a:t>საგანი</a:t>
            </a:r>
            <a:r>
              <a:rPr lang="ka-GE" b="1">
                <a:solidFill>
                  <a:srgbClr val="2E75B5"/>
                </a:solidFill>
                <a:latin typeface="Calibri"/>
                <a:ea typeface="Calibri"/>
                <a:cs typeface="Calibri"/>
                <a:sym typeface="Calibri"/>
              </a:rPr>
              <a:t> - </a:t>
            </a:r>
            <a:r>
              <a:rPr lang="ka-GE" b="1">
                <a:solidFill>
                  <a:srgbClr val="2E75B5"/>
                </a:solidFill>
                <a:latin typeface="Merriweather"/>
                <a:ea typeface="Merriweather"/>
                <a:cs typeface="Merriweather"/>
                <a:sym typeface="Merriweather"/>
              </a:rPr>
              <a:t>ბუნებისმეტყველება</a:t>
            </a:r>
            <a:endParaRPr lang="ka-GE" b="1" dirty="0">
              <a:solidFill>
                <a:srgbClr val="2E75B5"/>
              </a:solidFill>
              <a:latin typeface="Merriweather"/>
              <a:ea typeface="Merriweather"/>
              <a:cs typeface="Merriweather"/>
              <a:sym typeface="Merriweather"/>
            </a:endParaRPr>
          </a:p>
        </p:txBody>
      </p:sp>
      <p:graphicFrame>
        <p:nvGraphicFramePr>
          <p:cNvPr id="7" name="Shape 423"/>
          <p:cNvGraphicFramePr/>
          <p:nvPr/>
        </p:nvGraphicFramePr>
        <p:xfrm>
          <a:off x="888125" y="1333224"/>
          <a:ext cx="11137142" cy="5037020"/>
        </p:xfrm>
        <a:graphic>
          <a:graphicData uri="http://schemas.openxmlformats.org/drawingml/2006/table">
            <a:tbl>
              <a:tblPr>
                <a:noFill/>
              </a:tblPr>
              <a:tblGrid>
                <a:gridCol w="1743787">
                  <a:extLst>
                    <a:ext uri="{9D8B030D-6E8A-4147-A177-3AD203B41FA5}">
                      <a16:colId xmlns:a16="http://schemas.microsoft.com/office/drawing/2014/main" val="20000"/>
                    </a:ext>
                  </a:extLst>
                </a:gridCol>
                <a:gridCol w="7583786">
                  <a:extLst>
                    <a:ext uri="{9D8B030D-6E8A-4147-A177-3AD203B41FA5}">
                      <a16:colId xmlns:a16="http://schemas.microsoft.com/office/drawing/2014/main" val="20001"/>
                    </a:ext>
                  </a:extLst>
                </a:gridCol>
                <a:gridCol w="1809569">
                  <a:extLst>
                    <a:ext uri="{9D8B030D-6E8A-4147-A177-3AD203B41FA5}">
                      <a16:colId xmlns:a16="http://schemas.microsoft.com/office/drawing/2014/main" val="20002"/>
                    </a:ext>
                  </a:extLst>
                </a:gridCol>
              </a:tblGrid>
              <a:tr h="579320">
                <a:tc>
                  <a:txBody>
                    <a:bodyPr/>
                    <a:lstStyle/>
                    <a:p>
                      <a:pPr marL="0" marR="0" lvl="0" indent="0" algn="ctr" rtl="0">
                        <a:spcBef>
                          <a:spcPts val="0"/>
                        </a:spcBef>
                        <a:spcAft>
                          <a:spcPts val="0"/>
                        </a:spcAft>
                        <a:buSzPct val="25000"/>
                        <a:buNone/>
                      </a:pPr>
                      <a:r>
                        <a:rPr lang="ka-GE" sz="1600" b="1" i="0" u="none" strike="noStrike" cap="none" dirty="0">
                          <a:solidFill>
                            <a:srgbClr val="002060"/>
                          </a:solidFill>
                          <a:latin typeface="+mj-lt"/>
                          <a:ea typeface="Merriweather"/>
                          <a:cs typeface="Merriweather"/>
                          <a:sym typeface="Merriweather"/>
                        </a:rPr>
                        <a:t>თემა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600" b="1" i="0" u="none" strike="noStrike" cap="none">
                          <a:solidFill>
                            <a:srgbClr val="002060"/>
                          </a:solidFill>
                          <a:latin typeface="+mj-lt"/>
                          <a:ea typeface="Merriweather"/>
                          <a:cs typeface="Merriweather"/>
                          <a:sym typeface="Merriweather"/>
                        </a:rPr>
                        <a:t>კვება</a:t>
                      </a:r>
                      <a:endParaRPr lang="ka-GE" sz="1600" b="1" i="0" u="none" strike="noStrike" cap="none" dirty="0">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900" b="1" i="0" u="none" strike="noStrike" cap="none">
                          <a:solidFill>
                            <a:srgbClr val="002060"/>
                          </a:solidFill>
                          <a:latin typeface="+mj-lt"/>
                          <a:ea typeface="Merriweather"/>
                          <a:cs typeface="Merriweather"/>
                          <a:sym typeface="Merriweather"/>
                        </a:rPr>
                        <a:t>კავშირი ესგ-სთან</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26659">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კეთილდღეობა</a:t>
                      </a:r>
                    </a:p>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N 3</a:t>
                      </a:r>
                    </a:p>
                    <a:p>
                      <a:pPr marL="0" marR="0" lvl="0" indent="0" algn="l"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E06666"/>
                    </a:solidFill>
                  </a:tcPr>
                </a:tc>
                <a:tc rowSpan="4">
                  <a:txBody>
                    <a:bodyPr/>
                    <a:lstStyle/>
                    <a:p>
                      <a:pPr marL="0" marR="0" lvl="0" indent="0" algn="just" rtl="0">
                        <a:spcBef>
                          <a:spcPts val="0"/>
                        </a:spcBef>
                        <a:spcAft>
                          <a:spcPts val="0"/>
                        </a:spcAft>
                        <a:buSzPct val="25000"/>
                        <a:buNone/>
                      </a:pPr>
                      <a:r>
                        <a:rPr lang="ka-GE" sz="1400" b="1" i="0" u="none" strike="noStrike" cap="none">
                          <a:solidFill>
                            <a:srgbClr val="002060"/>
                          </a:solidFill>
                          <a:latin typeface="+mj-lt"/>
                          <a:ea typeface="Merriweather"/>
                          <a:cs typeface="Merriweather"/>
                          <a:sym typeface="Merriweather"/>
                        </a:rPr>
                        <a:t>რა გვჭირდება სრულფასოვანი ზრდისა და განვითარებისათვის?</a:t>
                      </a: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მოსწავლეები ჩაატარებენ მცირე რაოდენობრივ კვლევას</a:t>
                      </a:r>
                      <a:r>
                        <a:rPr lang="ka-GE" sz="1400" b="0" i="0" u="none" strike="noStrike" cap="none" baseline="0">
                          <a:solidFill>
                            <a:srgbClr val="002060"/>
                          </a:solidFill>
                          <a:latin typeface="+mj-lt"/>
                          <a:ea typeface="Merriweather"/>
                          <a:cs typeface="Merriweather"/>
                          <a:sym typeface="Merriweather"/>
                        </a:rPr>
                        <a:t> იმის დასადგენად, თუ რა პროდუქტებს ღებულობენ ყველაზე ხშირად მათი თანატოლები და ისაუბრონ მათ სასარგებლო თვისებებზე. ამასთან დაკავშირებით, შეიმუშავებენ მცირე რეკომენდაციებს. იმსჯელებენ იმაზე, თუ როგორ უნდა მოვიქცეთ, უფრო ჯანმრთელები და ენერგიულები რომ ვიყოთ.</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მოსწავლეები იკვლევენ, თუ რა მცენარეული და ცხოველური საკვები შედის მათ რაციონში და უკავშირებენ ბიომრავალფეროვნების  არსებობის მნიშვნელობას.</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იკვლევენ, როგორ მზადდება საკვები პროდუქტები, რა პროფესიებია ამასთან დაკავშირებული</a:t>
                      </a: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“კულინარიის ქიმია”</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პროფესიების მიხედვით გენდერული თანასწორობის საკითხების კვლევა </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მთისა და ბარის მოსახლეობის საკვები რაციონის კვლევა ისტორიულ ჭრილში</a:t>
                      </a:r>
                    </a:p>
                    <a:p>
                      <a:pPr marL="0" marR="0" lvl="0" indent="0" algn="just" rtl="0">
                        <a:spcBef>
                          <a:spcPts val="0"/>
                        </a:spcBef>
                        <a:spcAft>
                          <a:spcPts val="0"/>
                        </a:spcAft>
                        <a:buSzPct val="25000"/>
                        <a:buNone/>
                      </a:pPr>
                      <a:endParaRPr lang="ka-GE" sz="1400" b="0" i="0" u="none" strike="noStrike" cap="none" baseline="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baseline="0">
                          <a:solidFill>
                            <a:srgbClr val="002060"/>
                          </a:solidFill>
                          <a:latin typeface="+mj-lt"/>
                          <a:ea typeface="Merriweather"/>
                          <a:cs typeface="Merriweather"/>
                          <a:sym typeface="Merriweather"/>
                        </a:rPr>
                        <a:t>სოციალური აქცია - საკუთარი ხელით დამზადებული კერძებით გამასპინძლება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rowSpan="4">
                  <a:txBody>
                    <a:bodyPr/>
                    <a:lstStyle/>
                    <a:p>
                      <a:pPr marL="0" marR="0" lvl="0" indent="0" algn="l"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ბუნ.დაწყ</a:t>
                      </a:r>
                      <a:r>
                        <a:rPr lang="ka-GE" sz="1400" b="0" i="0" u="none" strike="noStrike" cap="none" dirty="0">
                          <a:solidFill>
                            <a:srgbClr val="002060"/>
                          </a:solidFill>
                          <a:latin typeface="+mj-lt"/>
                          <a:ea typeface="Merriweather"/>
                          <a:cs typeface="Merriweather"/>
                          <a:sym typeface="Merriweather"/>
                        </a:rPr>
                        <a:t>.(II).1.</a:t>
                      </a:r>
                    </a:p>
                    <a:p>
                      <a:pPr marL="0" marR="0" lvl="0" indent="0" algn="l" rtl="0">
                        <a:spcBef>
                          <a:spcPts val="0"/>
                        </a:spcBef>
                        <a:spcAft>
                          <a:spcPts val="0"/>
                        </a:spcAft>
                        <a:buSzPct val="25000"/>
                        <a:buNone/>
                      </a:pPr>
                      <a:r>
                        <a:rPr lang="ka-GE" sz="1400" b="0" i="0" u="none" strike="noStrike" kern="1200" cap="none">
                          <a:solidFill>
                            <a:srgbClr val="002060"/>
                          </a:solidFill>
                          <a:latin typeface="+mn-lt"/>
                          <a:ea typeface="Merriweather"/>
                          <a:cs typeface="Merriweather"/>
                          <a:sym typeface="Merriweather"/>
                        </a:rPr>
                        <a:t>ბუნ</a:t>
                      </a:r>
                      <a:r>
                        <a:rPr lang="ka-GE" sz="1400" b="0" i="0" u="none" strike="noStrike" cap="none">
                          <a:solidFill>
                            <a:srgbClr val="002060"/>
                          </a:solidFill>
                          <a:latin typeface="+mj-lt"/>
                          <a:ea typeface="Merriweather"/>
                          <a:cs typeface="Merriweather"/>
                          <a:sym typeface="Merriweather"/>
                        </a:rPr>
                        <a:t>.დაწყ</a:t>
                      </a:r>
                      <a:r>
                        <a:rPr lang="ka-GE" sz="1400" b="0" i="0" u="none" strike="noStrike" cap="none" dirty="0">
                          <a:solidFill>
                            <a:srgbClr val="002060"/>
                          </a:solidFill>
                          <a:latin typeface="+mj-lt"/>
                          <a:ea typeface="Merriweather"/>
                          <a:cs typeface="Merriweather"/>
                          <a:sym typeface="Merriweather"/>
                        </a:rPr>
                        <a:t>.(</a:t>
                      </a:r>
                      <a:r>
                        <a:rPr lang="ka-GE" sz="1400" b="0" i="0" u="none" strike="noStrike" cap="none">
                          <a:solidFill>
                            <a:srgbClr val="002060"/>
                          </a:solidFill>
                          <a:latin typeface="+mj-lt"/>
                          <a:ea typeface="Merriweather"/>
                          <a:cs typeface="Merriweather"/>
                          <a:sym typeface="Merriweather"/>
                        </a:rPr>
                        <a:t>II).2.</a:t>
                      </a: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I).2.</a:t>
                      </a: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I).3.</a:t>
                      </a: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).3.</a:t>
                      </a: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I).5.</a:t>
                      </a: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I).6.</a:t>
                      </a: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r>
                        <a:rPr lang="ka-GE" sz="1400" b="0" i="0" u="none" strike="noStrike" kern="1200" cap="none">
                          <a:solidFill>
                            <a:srgbClr val="002060"/>
                          </a:solidFill>
                          <a:latin typeface="+mn-lt"/>
                          <a:ea typeface="Merriweather"/>
                          <a:cs typeface="Merriweather"/>
                          <a:sym typeface="Merriweather"/>
                        </a:rPr>
                        <a:t>ბუნ. (</a:t>
                      </a:r>
                      <a:r>
                        <a:rPr lang="en-US" sz="1400" b="0" i="0" u="none" strike="noStrike" kern="1200" cap="none">
                          <a:solidFill>
                            <a:srgbClr val="002060"/>
                          </a:solidFill>
                          <a:latin typeface="+mn-lt"/>
                          <a:ea typeface="Merriweather"/>
                          <a:cs typeface="Merriweather"/>
                          <a:sym typeface="Merriweather"/>
                        </a:rPr>
                        <a:t>V</a:t>
                      </a:r>
                      <a:r>
                        <a:rPr lang="ka-GE" sz="1400" b="0" i="0" u="none" strike="noStrike" kern="1200" cap="none">
                          <a:solidFill>
                            <a:srgbClr val="002060"/>
                          </a:solidFill>
                          <a:latin typeface="+mn-lt"/>
                          <a:ea typeface="Merriweather"/>
                          <a:cs typeface="Merriweather"/>
                          <a:sym typeface="Merriweather"/>
                        </a:rPr>
                        <a:t>I).8.</a:t>
                      </a: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defTabSz="914400" rtl="0" eaLnBrk="1" fontAlgn="auto" latinLnBrk="0" hangingPunct="1">
                        <a:lnSpc>
                          <a:spcPct val="100000"/>
                        </a:lnSpc>
                        <a:spcBef>
                          <a:spcPts val="0"/>
                        </a:spcBef>
                        <a:spcAft>
                          <a:spcPts val="0"/>
                        </a:spcAft>
                        <a:buClrTx/>
                        <a:buSzPct val="25000"/>
                        <a:buFontTx/>
                        <a:buNone/>
                        <a:tabLst/>
                        <a:defRPr/>
                      </a:pPr>
                      <a:endParaRPr lang="ka-GE" sz="1400" b="0" i="0" u="none" strike="noStrike" kern="1200" cap="none">
                        <a:solidFill>
                          <a:srgbClr val="002060"/>
                        </a:solidFill>
                        <a:latin typeface="+mn-lt"/>
                        <a:ea typeface="Merriweather"/>
                        <a:cs typeface="Merriweather"/>
                        <a:sym typeface="Merriweather"/>
                      </a:endParaRPr>
                    </a:p>
                    <a:p>
                      <a:pPr marL="0" marR="0" lvl="0" indent="0" algn="l" rtl="0">
                        <a:spcBef>
                          <a:spcPts val="0"/>
                        </a:spcBef>
                        <a:spcAft>
                          <a:spcPts val="0"/>
                        </a:spcAft>
                        <a:buSzPct val="25000"/>
                        <a:buNone/>
                      </a:pP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21255">
                <a:tc>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ბუნებრივი გარემო</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15</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737426">
                <a:tc>
                  <a:txBody>
                    <a:bodyPr/>
                    <a:lstStyle/>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ეკონომიკა</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N 8</a:t>
                      </a:r>
                      <a:endParaRPr lang="ka-GE" sz="1400" b="0" i="0" u="none" strike="noStrike" cap="none" dirty="0">
                        <a:solidFill>
                          <a:srgbClr val="002060"/>
                        </a:solidFill>
                        <a:latin typeface="+mj-lt"/>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8EAADB"/>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1083842">
                <a:tc>
                  <a:txBody>
                    <a:bodyPr/>
                    <a:lstStyle/>
                    <a:p>
                      <a:pPr marL="0" marR="0" lvl="0" indent="0" algn="just" rtl="0">
                        <a:spcBef>
                          <a:spcPts val="0"/>
                        </a:spcBef>
                        <a:spcAft>
                          <a:spcPts val="0"/>
                        </a:spcAft>
                        <a:buSzPct val="25000"/>
                        <a:buNone/>
                      </a:pPr>
                      <a:r>
                        <a:rPr lang="ka-GE" sz="1400" b="0" i="0" u="none" strike="noStrike" cap="none" dirty="0">
                          <a:solidFill>
                            <a:srgbClr val="000000"/>
                          </a:solidFill>
                          <a:latin typeface="Merriweather"/>
                          <a:ea typeface="Merriweather"/>
                          <a:cs typeface="Merriweather"/>
                          <a:sym typeface="Merriweather"/>
                        </a:rPr>
                        <a:t>საზოგადოება</a:t>
                      </a:r>
                    </a:p>
                    <a:p>
                      <a:pPr marL="0" marR="0" lvl="0" indent="0" algn="just" rtl="0">
                        <a:spcBef>
                          <a:spcPts val="0"/>
                        </a:spcBef>
                        <a:spcAft>
                          <a:spcPts val="0"/>
                        </a:spcAft>
                        <a:buSzPct val="25000"/>
                        <a:buNone/>
                      </a:pPr>
                      <a:r>
                        <a:rPr lang="ka-GE" sz="1400" b="0" i="0" u="none" strike="noStrike" cap="none">
                          <a:solidFill>
                            <a:srgbClr val="000000"/>
                          </a:solidFill>
                          <a:latin typeface="Merriweather"/>
                          <a:ea typeface="Merriweather"/>
                          <a:cs typeface="Merriweather"/>
                          <a:sym typeface="Merriweather"/>
                        </a:rPr>
                        <a:t>N 5, 10</a:t>
                      </a:r>
                      <a:endParaRPr lang="ka-GE" sz="1400" b="0" i="0" u="none" strike="noStrike" cap="none" dirty="0">
                        <a:solidFill>
                          <a:srgbClr val="000000"/>
                        </a:solidFill>
                        <a:latin typeface="Merriweather"/>
                        <a:ea typeface="Merriweather"/>
                        <a:cs typeface="Merriweather"/>
                        <a:sym typeface="Merriweather"/>
                      </a:endParaRP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FFC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8955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graphicFrame>
        <p:nvGraphicFramePr>
          <p:cNvPr id="423" name="Shape 423"/>
          <p:cNvGraphicFramePr/>
          <p:nvPr/>
        </p:nvGraphicFramePr>
        <p:xfrm>
          <a:off x="497600" y="1181524"/>
          <a:ext cx="11137142" cy="5076399"/>
        </p:xfrm>
        <a:graphic>
          <a:graphicData uri="http://schemas.openxmlformats.org/drawingml/2006/table">
            <a:tbl>
              <a:tblPr>
                <a:noFill/>
              </a:tblPr>
              <a:tblGrid>
                <a:gridCol w="1743787">
                  <a:extLst>
                    <a:ext uri="{9D8B030D-6E8A-4147-A177-3AD203B41FA5}">
                      <a16:colId xmlns:a16="http://schemas.microsoft.com/office/drawing/2014/main" val="20000"/>
                    </a:ext>
                  </a:extLst>
                </a:gridCol>
                <a:gridCol w="7583786">
                  <a:extLst>
                    <a:ext uri="{9D8B030D-6E8A-4147-A177-3AD203B41FA5}">
                      <a16:colId xmlns:a16="http://schemas.microsoft.com/office/drawing/2014/main" val="20001"/>
                    </a:ext>
                  </a:extLst>
                </a:gridCol>
                <a:gridCol w="1809569">
                  <a:extLst>
                    <a:ext uri="{9D8B030D-6E8A-4147-A177-3AD203B41FA5}">
                      <a16:colId xmlns:a16="http://schemas.microsoft.com/office/drawing/2014/main" val="20002"/>
                    </a:ext>
                  </a:extLst>
                </a:gridCol>
              </a:tblGrid>
              <a:tr h="861337">
                <a:tc>
                  <a:txBody>
                    <a:bodyPr/>
                    <a:lstStyle/>
                    <a:p>
                      <a:pPr marL="0" marR="0" lvl="0" indent="0" algn="ctr" rtl="0">
                        <a:spcBef>
                          <a:spcPts val="0"/>
                        </a:spcBef>
                        <a:spcAft>
                          <a:spcPts val="0"/>
                        </a:spcAft>
                        <a:buSzPct val="25000"/>
                        <a:buNone/>
                      </a:pPr>
                      <a:r>
                        <a:rPr lang="ka-GE" sz="1600" b="1" i="0" u="none" strike="noStrike" cap="none" dirty="0">
                          <a:solidFill>
                            <a:srgbClr val="002060"/>
                          </a:solidFill>
                          <a:latin typeface="+mj-lt"/>
                          <a:ea typeface="Merriweather"/>
                          <a:cs typeface="Merriweather"/>
                          <a:sym typeface="Merriweather"/>
                        </a:rPr>
                        <a:t>თემა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1600" b="1" i="0" u="none" strike="noStrike" cap="none" dirty="0">
                          <a:solidFill>
                            <a:srgbClr val="002060"/>
                          </a:solidFill>
                          <a:latin typeface="+mj-lt"/>
                          <a:ea typeface="Merriweather"/>
                          <a:cs typeface="Merriweather"/>
                          <a:sym typeface="Merriweather"/>
                        </a:rPr>
                        <a:t>მუსიკალური ინსტრუმენტები</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spcAft>
                          <a:spcPts val="0"/>
                        </a:spcAft>
                        <a:buSzPct val="25000"/>
                        <a:buNone/>
                      </a:pPr>
                      <a:r>
                        <a:rPr lang="ka-GE" sz="900" b="1" i="0" u="none" strike="noStrike" cap="none">
                          <a:solidFill>
                            <a:srgbClr val="002060"/>
                          </a:solidFill>
                          <a:latin typeface="+mj-lt"/>
                          <a:ea typeface="Merriweather"/>
                          <a:cs typeface="Merriweather"/>
                          <a:sym typeface="Merriweather"/>
                        </a:rPr>
                        <a:t>კავშირი ესგ-სთან</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34649">
                <a:tc>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კეთილდღეობა</a:t>
                      </a:r>
                    </a:p>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4</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E06666"/>
                    </a:solidFill>
                  </a:tcPr>
                </a:tc>
                <a:tc rowSpan="4">
                  <a:txBody>
                    <a:bodyPr/>
                    <a:lstStyle/>
                    <a:p>
                      <a:pPr marL="0" marR="0" lvl="0" indent="0" algn="just" rtl="0">
                        <a:spcBef>
                          <a:spcPts val="0"/>
                        </a:spcBef>
                        <a:spcAft>
                          <a:spcPts val="0"/>
                        </a:spcAft>
                        <a:buSzPct val="25000"/>
                        <a:buNone/>
                      </a:pPr>
                      <a:r>
                        <a:rPr lang="ka-GE" sz="1400" b="1" i="0" u="none" strike="noStrike" cap="none" dirty="0">
                          <a:solidFill>
                            <a:srgbClr val="002060"/>
                          </a:solidFill>
                          <a:latin typeface="+mj-lt"/>
                          <a:ea typeface="Merriweather"/>
                          <a:cs typeface="Merriweather"/>
                          <a:sym typeface="Merriweather"/>
                        </a:rPr>
                        <a:t>მუსიკალური ინსტრუმენტების დასამზადებლად გამოყენებული </a:t>
                      </a:r>
                      <a:r>
                        <a:rPr lang="ka-GE" sz="1400" b="1" i="0" u="none" strike="noStrike" cap="none">
                          <a:solidFill>
                            <a:srgbClr val="002060"/>
                          </a:solidFill>
                          <a:latin typeface="+mj-lt"/>
                          <a:ea typeface="Merriweather"/>
                          <a:cs typeface="Merriweather"/>
                          <a:sym typeface="Merriweather"/>
                        </a:rPr>
                        <a:t>მასალების კვლევა</a:t>
                      </a:r>
                    </a:p>
                    <a:p>
                      <a:pPr marL="0" marR="0" lvl="0" indent="0" algn="just" rtl="0">
                        <a:spcBef>
                          <a:spcPts val="0"/>
                        </a:spcBef>
                        <a:spcAft>
                          <a:spcPts val="0"/>
                        </a:spcAft>
                        <a:buSzPct val="25000"/>
                        <a:buNone/>
                      </a:pPr>
                      <a:endParaRPr lang="ka-GE" sz="1400" b="1"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მოსწავლეები</a:t>
                      </a:r>
                      <a:r>
                        <a:rPr lang="ka-GE" sz="1400" b="0" i="0" u="none" strike="noStrike" cap="none" baseline="0">
                          <a:solidFill>
                            <a:srgbClr val="002060"/>
                          </a:solidFill>
                          <a:latin typeface="+mj-lt"/>
                          <a:ea typeface="Merriweather"/>
                          <a:cs typeface="Merriweather"/>
                          <a:sym typeface="Merriweather"/>
                        </a:rPr>
                        <a:t> ეცნობიან,</a:t>
                      </a:r>
                      <a:r>
                        <a:rPr lang="ka-GE" sz="1400" b="0" i="0" u="none" strike="noStrike" cap="none">
                          <a:solidFill>
                            <a:srgbClr val="002060"/>
                          </a:solidFill>
                          <a:latin typeface="+mj-lt"/>
                          <a:ea typeface="Merriweather"/>
                          <a:cs typeface="Merriweather"/>
                          <a:sym typeface="Merriweather"/>
                        </a:rPr>
                        <a:t> თუ </a:t>
                      </a:r>
                      <a:r>
                        <a:rPr lang="ka-GE" sz="1400" b="0" i="0" u="none" strike="noStrike" cap="none" dirty="0">
                          <a:solidFill>
                            <a:srgbClr val="002060"/>
                          </a:solidFill>
                          <a:latin typeface="+mj-lt"/>
                          <a:ea typeface="Merriweather"/>
                          <a:cs typeface="Merriweather"/>
                          <a:sym typeface="Merriweather"/>
                        </a:rPr>
                        <a:t>რისგან მზადდება სხვადასხვა </a:t>
                      </a:r>
                      <a:r>
                        <a:rPr lang="ka-GE" sz="1400" b="0" i="0" u="none" strike="noStrike" cap="none">
                          <a:solidFill>
                            <a:srgbClr val="002060"/>
                          </a:solidFill>
                          <a:latin typeface="+mj-lt"/>
                          <a:ea typeface="Merriweather"/>
                          <a:cs typeface="Merriweather"/>
                          <a:sym typeface="Merriweather"/>
                        </a:rPr>
                        <a:t>მუსიკალური ინსტრუმენტი (მაგ.: ამისთვის </a:t>
                      </a:r>
                      <a:r>
                        <a:rPr lang="ka-GE" sz="1400" b="0" i="0" u="none" strike="noStrike" cap="none" dirty="0">
                          <a:solidFill>
                            <a:srgbClr val="002060"/>
                          </a:solidFill>
                          <a:latin typeface="+mj-lt"/>
                          <a:ea typeface="Merriweather"/>
                          <a:cs typeface="Merriweather"/>
                          <a:sym typeface="Merriweather"/>
                        </a:rPr>
                        <a:t>გამოიყენება ხის სხვადასხვა სახეობა, ზოგიერთი მათგანი კი მხოლოდ კონკრეტულ ქვეყანაში/რეგიონში ხარობს.   ზოგიერთი ინსტრუმენტის დასამზადებლად გამოიყენება ცხოველების ნაწილები (სპილოს შუანები), რის გამოც </a:t>
                      </a:r>
                      <a:r>
                        <a:rPr lang="ka-GE" sz="1400" b="0" i="0" u="none" strike="noStrike" cap="none">
                          <a:solidFill>
                            <a:srgbClr val="002060"/>
                          </a:solidFill>
                          <a:latin typeface="+mj-lt"/>
                          <a:ea typeface="Merriweather"/>
                          <a:cs typeface="Merriweather"/>
                          <a:sym typeface="Merriweather"/>
                        </a:rPr>
                        <a:t>ხოცავენ სპილობს). </a:t>
                      </a:r>
                      <a:r>
                        <a:rPr lang="ka-GE" sz="1400" b="0" i="0" u="none" strike="noStrike" cap="none" dirty="0">
                          <a:solidFill>
                            <a:srgbClr val="002060"/>
                          </a:solidFill>
                          <a:latin typeface="+mj-lt"/>
                          <a:ea typeface="Merriweather"/>
                          <a:cs typeface="Merriweather"/>
                          <a:sym typeface="Merriweather"/>
                        </a:rPr>
                        <a:t>მწვანე საფარველისა და ცხოველების დაცვის, აგრეთვე ინსტრუმენტთა ნაკლები ხელმისაწვდომობის </a:t>
                      </a:r>
                      <a:r>
                        <a:rPr lang="ka-GE" sz="1400" b="0" i="0" u="none" strike="noStrike" cap="none">
                          <a:solidFill>
                            <a:srgbClr val="002060"/>
                          </a:solidFill>
                          <a:latin typeface="+mj-lt"/>
                          <a:ea typeface="Merriweather"/>
                          <a:cs typeface="Merriweather"/>
                          <a:sym typeface="Merriweather"/>
                        </a:rPr>
                        <a:t>გამო შეგვიძლია, </a:t>
                      </a:r>
                      <a:r>
                        <a:rPr lang="ka-GE" sz="1400" b="0" i="0" u="none" strike="noStrike" cap="none" dirty="0">
                          <a:solidFill>
                            <a:srgbClr val="002060"/>
                          </a:solidFill>
                          <a:latin typeface="+mj-lt"/>
                          <a:ea typeface="Merriweather"/>
                          <a:cs typeface="Merriweather"/>
                          <a:sym typeface="Merriweather"/>
                        </a:rPr>
                        <a:t>მოსწავლეებს შევთავაზოთ გამოსავლების ძიება.</a:t>
                      </a: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მოძიებული </a:t>
                      </a:r>
                      <a:r>
                        <a:rPr lang="ka-GE" sz="1400" b="0" i="0" u="none" strike="noStrike" cap="none" dirty="0">
                          <a:solidFill>
                            <a:srgbClr val="002060"/>
                          </a:solidFill>
                          <a:latin typeface="+mj-lt"/>
                          <a:ea typeface="Merriweather"/>
                          <a:cs typeface="Merriweather"/>
                          <a:sym typeface="Merriweather"/>
                        </a:rPr>
                        <a:t>ინფორმაციის საუძველზე დასკვენების გაკეთება </a:t>
                      </a:r>
                      <a:r>
                        <a:rPr lang="ka-GE" sz="1400" b="0" i="0" u="none" strike="noStrike" cap="none">
                          <a:solidFill>
                            <a:srgbClr val="002060"/>
                          </a:solidFill>
                          <a:latin typeface="+mj-lt"/>
                          <a:ea typeface="Merriweather"/>
                          <a:cs typeface="Merriweather"/>
                          <a:sym typeface="Merriweather"/>
                        </a:rPr>
                        <a:t>(ბიომრავალფეროვნებზე </a:t>
                      </a:r>
                      <a:r>
                        <a:rPr lang="ka-GE" sz="1400" b="0" i="0" u="none" strike="noStrike" cap="none" dirty="0">
                          <a:solidFill>
                            <a:srgbClr val="002060"/>
                          </a:solidFill>
                          <a:latin typeface="+mj-lt"/>
                          <a:ea typeface="Merriweather"/>
                          <a:cs typeface="Merriweather"/>
                          <a:sym typeface="Merriweather"/>
                        </a:rPr>
                        <a:t>ზემოქმედების </a:t>
                      </a:r>
                      <a:r>
                        <a:rPr lang="ka-GE" sz="1400" b="0" i="0" u="none" strike="noStrike" cap="none">
                          <a:solidFill>
                            <a:srgbClr val="002060"/>
                          </a:solidFill>
                          <a:latin typeface="+mj-lt"/>
                          <a:ea typeface="Merriweather"/>
                          <a:cs typeface="Merriweather"/>
                          <a:sym typeface="Merriweather"/>
                        </a:rPr>
                        <a:t>თვალსაზრისით).</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მუსიკალური </a:t>
                      </a:r>
                      <a:r>
                        <a:rPr lang="ka-GE" sz="1400" b="0" i="0" u="none" strike="noStrike" cap="none" dirty="0">
                          <a:solidFill>
                            <a:srgbClr val="002060"/>
                          </a:solidFill>
                          <a:latin typeface="+mj-lt"/>
                          <a:ea typeface="Merriweather"/>
                          <a:cs typeface="Merriweather"/>
                          <a:sym typeface="Merriweather"/>
                        </a:rPr>
                        <a:t>ინსტრუმენტების დასამზადებელი მასალების ალტერნატიული გზების ძიება.</a:t>
                      </a: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მეორეული </a:t>
                      </a:r>
                      <a:r>
                        <a:rPr lang="ka-GE" sz="1400" b="0" i="0" u="none" strike="noStrike" cap="none" dirty="0">
                          <a:solidFill>
                            <a:srgbClr val="002060"/>
                          </a:solidFill>
                          <a:latin typeface="+mj-lt"/>
                          <a:ea typeface="Merriweather"/>
                          <a:cs typeface="Merriweather"/>
                          <a:sym typeface="Merriweather"/>
                        </a:rPr>
                        <a:t>მასალებისაგან მუსიკალური ინსტრუმენტების დამზადება.</a:t>
                      </a:r>
                    </a:p>
                    <a:p>
                      <a:pPr marL="0" marR="0" lvl="0" indent="0" algn="just" rtl="0">
                        <a:spcBef>
                          <a:spcPts val="0"/>
                        </a:spcBef>
                        <a:spcAft>
                          <a:spcPts val="0"/>
                        </a:spcAft>
                        <a:buSzPct val="25000"/>
                        <a:buNone/>
                      </a:pPr>
                      <a:endParaRPr lang="ka-GE" sz="1400" b="0" i="0" u="none" strike="noStrike" cap="none">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კონცერტის </a:t>
                      </a:r>
                      <a:r>
                        <a:rPr lang="ka-GE" sz="1400" b="0" i="0" u="none" strike="noStrike" cap="none" dirty="0">
                          <a:solidFill>
                            <a:srgbClr val="002060"/>
                          </a:solidFill>
                          <a:latin typeface="+mj-lt"/>
                          <a:ea typeface="Merriweather"/>
                          <a:cs typeface="Merriweather"/>
                          <a:sym typeface="Merriweather"/>
                        </a:rPr>
                        <a:t>ჩატარება.</a:t>
                      </a:r>
                    </a:p>
                  </a:txBody>
                  <a:tcPr marL="66675" marR="66675" marT="95250" marB="95250" anchor="ctr">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rowSpan="4">
                  <a:txBody>
                    <a:bodyPr/>
                    <a:lstStyle/>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მუს.დაწყ.(II).1.</a:t>
                      </a:r>
                    </a:p>
                    <a:p>
                      <a:pPr marL="0" marR="0" lvl="0" indent="0" algn="l"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მუს.დაწყ.(II).3.</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34649">
                <a:tc>
                  <a:txBody>
                    <a:bodyPr/>
                    <a:lstStyle/>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ბუნებრივი გარემო</a:t>
                      </a: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15</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A8D08D"/>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934649">
                <a:tc>
                  <a:txBody>
                    <a:bodyPr/>
                    <a:lstStyle/>
                    <a:p>
                      <a:pPr marL="0" marR="0" lvl="0" indent="0" algn="just" rtl="0">
                        <a:spcBef>
                          <a:spcPts val="0"/>
                        </a:spcBef>
                        <a:spcAft>
                          <a:spcPts val="0"/>
                        </a:spcAft>
                        <a:buSzPct val="25000"/>
                        <a:buNone/>
                      </a:pPr>
                      <a:r>
                        <a:rPr lang="ka-GE" sz="1400" b="0" i="0" u="none" strike="noStrike" cap="none">
                          <a:solidFill>
                            <a:srgbClr val="002060"/>
                          </a:solidFill>
                          <a:latin typeface="+mj-lt"/>
                          <a:ea typeface="Merriweather"/>
                          <a:cs typeface="Merriweather"/>
                          <a:sym typeface="Merriweather"/>
                        </a:rPr>
                        <a:t>ეკონომიკა</a:t>
                      </a:r>
                      <a:endParaRPr lang="ka-GE" sz="1400" b="0" i="0" u="none" strike="noStrike" cap="none" dirty="0">
                        <a:solidFill>
                          <a:srgbClr val="002060"/>
                        </a:solidFill>
                        <a:latin typeface="+mj-lt"/>
                        <a:ea typeface="Merriweather"/>
                        <a:cs typeface="Merriweather"/>
                        <a:sym typeface="Merriweather"/>
                      </a:endParaRPr>
                    </a:p>
                    <a:p>
                      <a:pPr marL="0" marR="0" lvl="0" indent="0" algn="just" rtl="0">
                        <a:spcBef>
                          <a:spcPts val="0"/>
                        </a:spcBef>
                        <a:spcAft>
                          <a:spcPts val="0"/>
                        </a:spcAft>
                        <a:buSzPct val="25000"/>
                        <a:buNone/>
                      </a:pPr>
                      <a:r>
                        <a:rPr lang="ka-GE" sz="1400" b="0" i="0" u="none" strike="noStrike" cap="none" dirty="0">
                          <a:solidFill>
                            <a:srgbClr val="002060"/>
                          </a:solidFill>
                          <a:latin typeface="+mj-lt"/>
                          <a:ea typeface="Merriweather"/>
                          <a:cs typeface="Merriweather"/>
                          <a:sym typeface="Merriweather"/>
                        </a:rPr>
                        <a:t>N 12</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8EAADB"/>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1411115">
                <a:tc>
                  <a:txBody>
                    <a:bodyPr/>
                    <a:lstStyle/>
                    <a:p>
                      <a:pPr marL="0" marR="0" lvl="0" indent="0" algn="just" rtl="0">
                        <a:spcBef>
                          <a:spcPts val="0"/>
                        </a:spcBef>
                        <a:spcAft>
                          <a:spcPts val="0"/>
                        </a:spcAft>
                        <a:buSzPct val="25000"/>
                        <a:buNone/>
                      </a:pPr>
                      <a:r>
                        <a:rPr lang="ka-GE" sz="1400" b="0" i="0" u="none" strike="noStrike" cap="none" dirty="0">
                          <a:solidFill>
                            <a:srgbClr val="000000"/>
                          </a:solidFill>
                          <a:latin typeface="Merriweather"/>
                          <a:ea typeface="Merriweather"/>
                          <a:cs typeface="Merriweather"/>
                          <a:sym typeface="Merriweather"/>
                        </a:rPr>
                        <a:t>საზოგადოება</a:t>
                      </a:r>
                    </a:p>
                    <a:p>
                      <a:pPr marL="0" marR="0" lvl="0" indent="0" algn="just" rtl="0">
                        <a:spcBef>
                          <a:spcPts val="0"/>
                        </a:spcBef>
                        <a:spcAft>
                          <a:spcPts val="0"/>
                        </a:spcAft>
                        <a:buSzPct val="25000"/>
                        <a:buNone/>
                      </a:pPr>
                      <a:r>
                        <a:rPr lang="ka-GE" sz="1400" b="0" i="0" u="none" strike="noStrike" cap="none" dirty="0">
                          <a:solidFill>
                            <a:srgbClr val="000000"/>
                          </a:solidFill>
                          <a:latin typeface="Merriweather"/>
                          <a:ea typeface="Merriweather"/>
                          <a:cs typeface="Merriweather"/>
                          <a:sym typeface="Merriweather"/>
                        </a:rPr>
                        <a:t>N 10</a:t>
                      </a:r>
                    </a:p>
                  </a:txBody>
                  <a:tcPr marL="66675" marR="66675" marT="95250" marB="9525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FFC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424" name="Shape 424"/>
          <p:cNvSpPr/>
          <p:nvPr/>
        </p:nvSpPr>
        <p:spPr>
          <a:xfrm>
            <a:off x="564275" y="523875"/>
            <a:ext cx="12192000" cy="352425"/>
          </a:xfrm>
          <a:prstGeom prst="rect">
            <a:avLst/>
          </a:prstGeom>
          <a:noFill/>
          <a:ln>
            <a:noFill/>
          </a:ln>
        </p:spPr>
        <p:txBody>
          <a:bodyPr wrap="square" lIns="91425" tIns="25375" rIns="91425" bIns="0" anchor="ctr" anchorCtr="0">
            <a:noAutofit/>
          </a:bodyPr>
          <a:lstStyle/>
          <a:p>
            <a:pPr marL="0" marR="0" lvl="0" indent="0" algn="l" rtl="0">
              <a:lnSpc>
                <a:spcPct val="100000"/>
              </a:lnSpc>
              <a:spcBef>
                <a:spcPts val="0"/>
              </a:spcBef>
              <a:spcAft>
                <a:spcPts val="0"/>
              </a:spcAft>
              <a:buClr>
                <a:srgbClr val="000000"/>
              </a:buClr>
              <a:buSzPct val="25000"/>
              <a:buFont typeface="Merriweather"/>
              <a:buNone/>
            </a:pPr>
            <a:r>
              <a:rPr lang="ka-GE" b="1" i="0" u="none" strike="noStrike" cap="none">
                <a:solidFill>
                  <a:srgbClr val="002060"/>
                </a:solidFill>
                <a:latin typeface="+mj-lt"/>
                <a:ea typeface="Merriweather"/>
                <a:cs typeface="Merriweather"/>
                <a:sym typeface="Merriweather"/>
              </a:rPr>
              <a:t>ნიმუში 3. </a:t>
            </a:r>
            <a:r>
              <a:rPr lang="ka-GE" b="1" i="0" u="none" strike="noStrike" cap="none" dirty="0">
                <a:solidFill>
                  <a:srgbClr val="002060"/>
                </a:solidFill>
                <a:latin typeface="+mj-lt"/>
                <a:ea typeface="Merriweather"/>
                <a:cs typeface="Merriweather"/>
                <a:sym typeface="Merriweather"/>
              </a:rPr>
              <a:t>საგნის ფარგლებში   ოთხივე პრინციპის  დაფარვა </a:t>
            </a:r>
          </a:p>
          <a:p>
            <a:pPr marL="0" marR="0" lvl="0" indent="0" algn="l" rtl="0">
              <a:lnSpc>
                <a:spcPct val="100000"/>
              </a:lnSpc>
              <a:spcBef>
                <a:spcPts val="0"/>
              </a:spcBef>
              <a:spcAft>
                <a:spcPts val="0"/>
              </a:spcAft>
              <a:buClr>
                <a:srgbClr val="2E75B5"/>
              </a:buClr>
              <a:buSzPct val="25000"/>
              <a:buFont typeface="Merriweather"/>
              <a:buNone/>
            </a:pPr>
            <a:endParaRPr lang="ka-GE" b="1" u="none" strike="noStrike" cap="none">
              <a:solidFill>
                <a:srgbClr val="2E75B5"/>
              </a:solidFill>
              <a:latin typeface="+mj-lt"/>
              <a:ea typeface="Merriweather"/>
              <a:cs typeface="Merriweather"/>
              <a:sym typeface="Merriweather"/>
            </a:endParaRPr>
          </a:p>
          <a:p>
            <a:pPr marL="0" marR="0" lvl="0" indent="0" algn="l" rtl="0">
              <a:lnSpc>
                <a:spcPct val="100000"/>
              </a:lnSpc>
              <a:spcBef>
                <a:spcPts val="0"/>
              </a:spcBef>
              <a:spcAft>
                <a:spcPts val="0"/>
              </a:spcAft>
              <a:buClr>
                <a:srgbClr val="2E75B5"/>
              </a:buClr>
              <a:buSzPct val="25000"/>
              <a:buFont typeface="Merriweather"/>
              <a:buNone/>
            </a:pPr>
            <a:r>
              <a:rPr lang="ka-GE" b="1" u="none" strike="noStrike" cap="none">
                <a:solidFill>
                  <a:srgbClr val="2E75B5"/>
                </a:solidFill>
                <a:latin typeface="+mj-lt"/>
                <a:ea typeface="Merriweather"/>
                <a:cs typeface="Merriweather"/>
                <a:sym typeface="Merriweather"/>
              </a:rPr>
              <a:t>საგანი </a:t>
            </a:r>
            <a:r>
              <a:rPr lang="ka-GE" b="1" u="none" strike="noStrike" cap="none" dirty="0">
                <a:solidFill>
                  <a:srgbClr val="2E75B5"/>
                </a:solidFill>
                <a:latin typeface="+mj-lt"/>
                <a:ea typeface="Calibri"/>
                <a:cs typeface="Calibri"/>
                <a:sym typeface="Calibri"/>
              </a:rPr>
              <a:t> - </a:t>
            </a:r>
            <a:r>
              <a:rPr lang="ka-GE" b="1" u="none" strike="noStrike" cap="none" dirty="0">
                <a:solidFill>
                  <a:srgbClr val="2E75B5"/>
                </a:solidFill>
                <a:latin typeface="+mj-lt"/>
                <a:ea typeface="Merriweather"/>
                <a:cs typeface="Merriweather"/>
                <a:sym typeface="Merriweather"/>
              </a:rPr>
              <a:t>მუსიკა</a:t>
            </a:r>
          </a:p>
          <a:p>
            <a:pPr marL="0" marR="0" lvl="0" indent="0" algn="l" rtl="0">
              <a:lnSpc>
                <a:spcPct val="100000"/>
              </a:lnSpc>
              <a:spcBef>
                <a:spcPts val="0"/>
              </a:spcBef>
              <a:spcAft>
                <a:spcPts val="0"/>
              </a:spcAft>
              <a:buClr>
                <a:schemeClr val="dk1"/>
              </a:buClr>
              <a:buFont typeface="Corbel"/>
              <a:buNone/>
            </a:pPr>
            <a:endParaRPr sz="1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9267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F64B7E-7A1F-4E1A-855D-3E57AAA501A2}"/>
              </a:ext>
            </a:extLst>
          </p:cNvPr>
          <p:cNvSpPr/>
          <p:nvPr/>
        </p:nvSpPr>
        <p:spPr>
          <a:xfrm>
            <a:off x="1139230" y="1133475"/>
            <a:ext cx="9712171" cy="392928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buSzPct val="25000"/>
            </a:pPr>
            <a:r>
              <a:rPr lang="ka-GE" sz="2400" b="1">
                <a:solidFill>
                  <a:srgbClr val="FF0000"/>
                </a:solidFill>
                <a:ea typeface="Merriweather"/>
                <a:cs typeface="Merriweather"/>
                <a:sym typeface="Merriweather"/>
              </a:rPr>
              <a:t>მიზანი 1. სიღარიბის</a:t>
            </a:r>
            <a:r>
              <a:rPr lang="ka-GE" sz="2400" b="1">
                <a:solidFill>
                  <a:srgbClr val="FF0000"/>
                </a:solidFill>
                <a:ea typeface="Arial"/>
                <a:cs typeface="Arial"/>
                <a:sym typeface="Arial"/>
              </a:rPr>
              <a:t> </a:t>
            </a:r>
            <a:r>
              <a:rPr lang="ka-GE" sz="2400" b="1" dirty="0">
                <a:solidFill>
                  <a:srgbClr val="FF0000"/>
                </a:solidFill>
                <a:ea typeface="Merriweather"/>
                <a:cs typeface="Merriweather"/>
                <a:sym typeface="Merriweather"/>
              </a:rPr>
              <a:t>ყველა</a:t>
            </a:r>
            <a:r>
              <a:rPr lang="ka-GE" sz="2400" b="1" dirty="0">
                <a:solidFill>
                  <a:srgbClr val="FF0000"/>
                </a:solidFill>
                <a:ea typeface="Arial"/>
                <a:cs typeface="Arial"/>
                <a:sym typeface="Arial"/>
              </a:rPr>
              <a:t> </a:t>
            </a:r>
            <a:r>
              <a:rPr lang="ka-GE" sz="2400" b="1" dirty="0">
                <a:solidFill>
                  <a:srgbClr val="FF0000"/>
                </a:solidFill>
                <a:ea typeface="Merriweather"/>
                <a:cs typeface="Merriweather"/>
                <a:sym typeface="Merriweather"/>
              </a:rPr>
              <a:t>ფორმის</a:t>
            </a:r>
            <a:r>
              <a:rPr lang="ka-GE" sz="2400" b="1" dirty="0">
                <a:solidFill>
                  <a:srgbClr val="FF0000"/>
                </a:solidFill>
                <a:ea typeface="Arial"/>
                <a:cs typeface="Arial"/>
                <a:sym typeface="Arial"/>
              </a:rPr>
              <a:t> </a:t>
            </a:r>
            <a:r>
              <a:rPr lang="ka-GE" sz="2400" b="1" dirty="0">
                <a:solidFill>
                  <a:srgbClr val="FF0000"/>
                </a:solidFill>
                <a:ea typeface="Merriweather"/>
                <a:cs typeface="Merriweather"/>
                <a:sym typeface="Merriweather"/>
              </a:rPr>
              <a:t>აღმოფხვრა</a:t>
            </a:r>
          </a:p>
          <a:p>
            <a:pPr lvl="0" algn="just">
              <a:buSzPct val="25000"/>
            </a:pPr>
            <a:endParaRPr lang="en-GB" sz="2400" b="1" dirty="0">
              <a:latin typeface="+mj-lt"/>
              <a:ea typeface="Merriweather"/>
              <a:cs typeface="Merriweather"/>
              <a:sym typeface="Merriweather"/>
            </a:endParaRPr>
          </a:p>
          <a:p>
            <a:pPr lvl="0" algn="just">
              <a:spcBef>
                <a:spcPts val="1400"/>
              </a:spcBef>
              <a:buClr>
                <a:srgbClr val="000000"/>
              </a:buClr>
              <a:buSzPct val="100000"/>
              <a:buFont typeface="Wingdings" pitchFamily="2" charset="2"/>
              <a:buChar char="ü"/>
            </a:pPr>
            <a:r>
              <a:rPr lang="ka-GE" sz="2000" dirty="0">
                <a:solidFill>
                  <a:srgbClr val="002060"/>
                </a:solidFill>
                <a:latin typeface="+mj-lt"/>
                <a:ea typeface="Merriweather"/>
                <a:cs typeface="Merriweather"/>
                <a:sym typeface="Merriweather"/>
              </a:rPr>
              <a:t>სიღარიბის</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ბუნებრივი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კატასტროფების</a:t>
            </a:r>
            <a:r>
              <a:rPr lang="ka-GE" sz="2000">
                <a:solidFill>
                  <a:srgbClr val="002060"/>
                </a:solidFill>
                <a:latin typeface="+mj-lt"/>
                <a:ea typeface="Calibri"/>
                <a:cs typeface="Calibri"/>
                <a:sym typeface="Calibri"/>
              </a:rPr>
              <a:t>, </a:t>
            </a:r>
            <a:r>
              <a:rPr lang="ka-GE" sz="2000">
                <a:solidFill>
                  <a:srgbClr val="002060"/>
                </a:solidFill>
                <a:latin typeface="+mj-lt"/>
                <a:ea typeface="Merriweather"/>
                <a:cs typeface="Merriweather"/>
                <a:sym typeface="Merriweather"/>
              </a:rPr>
              <a:t>კლიმატის </a:t>
            </a:r>
            <a:r>
              <a:rPr lang="ka-GE" sz="2000" dirty="0">
                <a:solidFill>
                  <a:srgbClr val="002060"/>
                </a:solidFill>
                <a:latin typeface="+mj-lt"/>
                <a:ea typeface="Merriweather"/>
                <a:cs typeface="Merriweather"/>
                <a:sym typeface="Merriweather"/>
              </a:rPr>
              <a:t>ცვლილების</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სხვა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ეკონომიკური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სოციალური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გარემოს</a:t>
            </a:r>
            <a:r>
              <a:rPr lang="ka-GE" sz="2000" dirty="0">
                <a:solidFill>
                  <a:srgbClr val="002060"/>
                </a:solidFill>
                <a:latin typeface="+mj-lt"/>
                <a:ea typeface="Calibri"/>
                <a:cs typeface="Calibri"/>
                <a:sym typeface="Calibri"/>
              </a:rPr>
              <a:t> </a:t>
            </a:r>
            <a:r>
              <a:rPr lang="ka-GE" sz="2000">
                <a:solidFill>
                  <a:srgbClr val="002060"/>
                </a:solidFill>
                <a:latin typeface="+mj-lt"/>
                <a:ea typeface="Merriweather"/>
                <a:cs typeface="Merriweather"/>
                <a:sym typeface="Merriweather"/>
              </a:rPr>
              <a:t>ფაქტორების</a:t>
            </a:r>
            <a:r>
              <a:rPr lang="ka-GE" sz="2000">
                <a:solidFill>
                  <a:srgbClr val="002060"/>
                </a:solidFill>
                <a:latin typeface="+mj-lt"/>
                <a:ea typeface="Calibri"/>
                <a:cs typeface="Calibri"/>
                <a:sym typeface="Calibri"/>
              </a:rPr>
              <a:t> </a:t>
            </a:r>
            <a:r>
              <a:rPr lang="ka-GE" sz="2000">
                <a:solidFill>
                  <a:srgbClr val="002060"/>
                </a:solidFill>
                <a:latin typeface="+mj-lt"/>
                <a:ea typeface="Merriweather"/>
                <a:cs typeface="Merriweather"/>
                <a:sym typeface="Merriweather"/>
              </a:rPr>
              <a:t>ურთიერთკავშირი</a:t>
            </a:r>
            <a:endParaRPr lang="en-GB" sz="2000" dirty="0">
              <a:solidFill>
                <a:srgbClr val="002060"/>
              </a:solidFill>
              <a:latin typeface="+mj-lt"/>
              <a:ea typeface="Calibri"/>
              <a:cs typeface="Calibri"/>
              <a:sym typeface="Calibri"/>
            </a:endParaRPr>
          </a:p>
          <a:p>
            <a:pPr lvl="0" algn="just">
              <a:spcBef>
                <a:spcPts val="1400"/>
              </a:spcBef>
              <a:buClr>
                <a:srgbClr val="000000"/>
              </a:buClr>
              <a:buSzPct val="100000"/>
              <a:buFont typeface="Wingdings" pitchFamily="2" charset="2"/>
              <a:buChar char="ü"/>
            </a:pPr>
            <a:endParaRPr lang="ka-GE" sz="2000" dirty="0">
              <a:solidFill>
                <a:srgbClr val="002060"/>
              </a:solidFill>
              <a:latin typeface="+mj-lt"/>
              <a:ea typeface="Calibri"/>
              <a:cs typeface="Calibri"/>
              <a:sym typeface="Calibri"/>
            </a:endParaRPr>
          </a:p>
          <a:p>
            <a:pPr lvl="0" algn="just">
              <a:buClr>
                <a:srgbClr val="000000"/>
              </a:buClr>
              <a:buSzPct val="100000"/>
              <a:buFont typeface="Wingdings" pitchFamily="2" charset="2"/>
              <a:buChar char="ü"/>
            </a:pPr>
            <a:r>
              <a:rPr lang="ka-GE" sz="2000" dirty="0">
                <a:solidFill>
                  <a:srgbClr val="002060"/>
                </a:solidFill>
                <a:latin typeface="+mj-lt"/>
                <a:ea typeface="Merriweather"/>
                <a:cs typeface="Merriweather"/>
                <a:sym typeface="Merriweather"/>
              </a:rPr>
              <a:t>სიღარიბესთან</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დაკავშირებული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სამუშაო</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პირობები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მძიმე</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ფიზიკური</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შრომა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ბავშვთა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შრომა</a:t>
            </a:r>
            <a:endParaRPr lang="en-GB" sz="2000" dirty="0">
              <a:solidFill>
                <a:srgbClr val="002060"/>
              </a:solidFill>
              <a:latin typeface="+mj-lt"/>
              <a:ea typeface="Merriweather"/>
              <a:cs typeface="Merriweather"/>
              <a:sym typeface="Merriweather"/>
            </a:endParaRPr>
          </a:p>
          <a:p>
            <a:pPr lvl="0" algn="just">
              <a:buClr>
                <a:srgbClr val="000000"/>
              </a:buClr>
              <a:buSzPct val="100000"/>
              <a:buFont typeface="Wingdings" pitchFamily="2" charset="2"/>
              <a:buChar char="ü"/>
            </a:pPr>
            <a:endParaRPr lang="ka-GE" sz="2000" dirty="0">
              <a:solidFill>
                <a:srgbClr val="002060"/>
              </a:solidFill>
              <a:latin typeface="+mj-lt"/>
              <a:ea typeface="Merriweather"/>
              <a:cs typeface="Merriweather"/>
              <a:sym typeface="Merriweather"/>
            </a:endParaRPr>
          </a:p>
          <a:p>
            <a:pPr lvl="0" algn="just">
              <a:buClr>
                <a:srgbClr val="000000"/>
              </a:buClr>
              <a:buSzPct val="100000"/>
              <a:buFont typeface="Wingdings" pitchFamily="2" charset="2"/>
              <a:buChar char="ü"/>
            </a:pPr>
            <a:r>
              <a:rPr lang="ka-GE" sz="2000" dirty="0">
                <a:solidFill>
                  <a:srgbClr val="002060"/>
                </a:solidFill>
                <a:latin typeface="+mj-lt"/>
                <a:ea typeface="Merriweather"/>
                <a:cs typeface="Merriweather"/>
                <a:sym typeface="Merriweather"/>
              </a:rPr>
              <a:t>შიმშილობა</a:t>
            </a:r>
            <a:r>
              <a:rPr lang="ka-GE" sz="2000">
                <a:solidFill>
                  <a:srgbClr val="002060"/>
                </a:solidFill>
                <a:latin typeface="+mj-lt"/>
                <a:ea typeface="Calibri"/>
                <a:cs typeface="Calibri"/>
                <a:sym typeface="Calibri"/>
              </a:rPr>
              <a:t>, </a:t>
            </a:r>
            <a:r>
              <a:rPr lang="ka-GE" sz="2000">
                <a:solidFill>
                  <a:srgbClr val="002060"/>
                </a:solidFill>
                <a:latin typeface="+mj-lt"/>
                <a:ea typeface="Merriweather"/>
                <a:cs typeface="Merriweather"/>
                <a:sym typeface="Merriweather"/>
              </a:rPr>
              <a:t>არასრულფასოვანი</a:t>
            </a:r>
            <a:r>
              <a:rPr lang="ka-GE" sz="200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კვება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ბავშვთა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დედათა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სიკვდილიანობა</a:t>
            </a:r>
            <a:r>
              <a:rPr lang="ka-GE" sz="2000">
                <a:solidFill>
                  <a:srgbClr val="002060"/>
                </a:solidFill>
                <a:latin typeface="+mj-lt"/>
                <a:ea typeface="Calibri"/>
                <a:cs typeface="Calibri"/>
                <a:sym typeface="Calibri"/>
              </a:rPr>
              <a:t>, სიღარიბით გამოწვეული </a:t>
            </a:r>
            <a:r>
              <a:rPr lang="ka-GE" sz="2000">
                <a:solidFill>
                  <a:srgbClr val="002060"/>
                </a:solidFill>
                <a:latin typeface="+mj-lt"/>
                <a:ea typeface="Merriweather"/>
                <a:cs typeface="Merriweather"/>
                <a:sym typeface="Merriweather"/>
              </a:rPr>
              <a:t>დანაშაულისა</a:t>
            </a:r>
            <a:r>
              <a:rPr lang="ka-GE" sz="200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და</a:t>
            </a:r>
            <a:r>
              <a:rPr lang="ka-GE" sz="2000" dirty="0">
                <a:solidFill>
                  <a:srgbClr val="002060"/>
                </a:solidFill>
                <a:latin typeface="+mj-lt"/>
                <a:ea typeface="Calibri"/>
                <a:cs typeface="Calibri"/>
                <a:sym typeface="Calibri"/>
              </a:rPr>
              <a:t> </a:t>
            </a:r>
            <a:r>
              <a:rPr lang="ka-GE" sz="2000" dirty="0">
                <a:solidFill>
                  <a:srgbClr val="002060"/>
                </a:solidFill>
                <a:latin typeface="+mj-lt"/>
                <a:ea typeface="Merriweather"/>
                <a:cs typeface="Merriweather"/>
                <a:sym typeface="Merriweather"/>
              </a:rPr>
              <a:t>კრიმინალის გაზრდილი რაოდენობა</a:t>
            </a:r>
            <a:endParaRPr lang="en-GB" dirty="0">
              <a:solidFill>
                <a:srgbClr val="002060"/>
              </a:solidFill>
              <a:latin typeface="+mj-lt"/>
              <a:ea typeface="Calibri"/>
              <a:cs typeface="Calibri"/>
              <a:sym typeface="Calibri"/>
            </a:endParaRPr>
          </a:p>
          <a:p>
            <a:pPr lvl="0" algn="just">
              <a:buClr>
                <a:srgbClr val="000000"/>
              </a:buClr>
              <a:buSzPct val="100000"/>
            </a:pPr>
            <a:endParaRPr lang="ka-GE" dirty="0">
              <a:latin typeface="Calibri"/>
              <a:ea typeface="Calibri"/>
              <a:cs typeface="Calibri"/>
              <a:sym typeface="Calibri"/>
            </a:endParaRPr>
          </a:p>
        </p:txBody>
      </p:sp>
      <p:pic>
        <p:nvPicPr>
          <p:cNvPr id="3" name="Shape 310">
            <a:extLst>
              <a:ext uri="{FF2B5EF4-FFF2-40B4-BE49-F238E27FC236}">
                <a16:creationId xmlns:a16="http://schemas.microsoft.com/office/drawing/2014/main" id="{C6A3876B-A8A2-4B47-AFA4-3843F36BC58D}"/>
              </a:ext>
            </a:extLst>
          </p:cNvPr>
          <p:cNvPicPr preferRelativeResize="0"/>
          <p:nvPr/>
        </p:nvPicPr>
        <p:blipFill rotWithShape="1">
          <a:blip r:embed="rId2" cstate="print">
            <a:alphaModFix/>
          </a:blip>
          <a:srcRect/>
          <a:stretch/>
        </p:blipFill>
        <p:spPr>
          <a:xfrm>
            <a:off x="148331" y="1131671"/>
            <a:ext cx="905523" cy="870011"/>
          </a:xfrm>
          <a:prstGeom prst="rect">
            <a:avLst/>
          </a:prstGeom>
          <a:noFill/>
          <a:ln>
            <a:noFill/>
          </a:ln>
        </p:spPr>
      </p:pic>
    </p:spTree>
    <p:extLst>
      <p:ext uri="{BB962C8B-B14F-4D97-AF65-F5344CB8AC3E}">
        <p14:creationId xmlns:p14="http://schemas.microsoft.com/office/powerpoint/2010/main" val="76469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47642FF-8F31-4F87-BA48-3E99B3E7A7F5}"/>
              </a:ext>
            </a:extLst>
          </p:cNvPr>
          <p:cNvSpPr/>
          <p:nvPr/>
        </p:nvSpPr>
        <p:spPr>
          <a:xfrm>
            <a:off x="1147722" y="646578"/>
            <a:ext cx="10910927" cy="280147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buSzPct val="25000"/>
            </a:pPr>
            <a:r>
              <a:rPr lang="ka-GE" sz="2000" b="1">
                <a:solidFill>
                  <a:srgbClr val="FF9900"/>
                </a:solidFill>
                <a:latin typeface="+mj-lt"/>
                <a:sym typeface="Merriweather"/>
              </a:rPr>
              <a:t>მიზანი 2. შიმშილის</a:t>
            </a:r>
            <a:r>
              <a:rPr lang="ka-GE" sz="2000" b="1">
                <a:solidFill>
                  <a:srgbClr val="FF9900"/>
                </a:solidFill>
                <a:latin typeface="+mj-lt"/>
                <a:sym typeface="Arial"/>
              </a:rPr>
              <a:t> </a:t>
            </a:r>
            <a:r>
              <a:rPr lang="ka-GE" sz="2000" b="1" dirty="0">
                <a:solidFill>
                  <a:srgbClr val="FF9900"/>
                </a:solidFill>
                <a:latin typeface="+mj-lt"/>
                <a:sym typeface="Merriweather"/>
              </a:rPr>
              <a:t>აღმოფხვრა</a:t>
            </a:r>
            <a:r>
              <a:rPr lang="ka-GE" sz="2000" b="1" dirty="0">
                <a:solidFill>
                  <a:srgbClr val="FF9900"/>
                </a:solidFill>
                <a:latin typeface="+mj-lt"/>
                <a:sym typeface="Arial"/>
              </a:rPr>
              <a:t>, </a:t>
            </a:r>
            <a:r>
              <a:rPr lang="ka-GE" sz="2000" b="1" dirty="0">
                <a:solidFill>
                  <a:srgbClr val="FF9900"/>
                </a:solidFill>
                <a:latin typeface="+mj-lt"/>
                <a:sym typeface="Merriweather"/>
              </a:rPr>
              <a:t>სასურსათო</a:t>
            </a:r>
            <a:r>
              <a:rPr lang="ka-GE" sz="2000" b="1" dirty="0">
                <a:solidFill>
                  <a:srgbClr val="FF9900"/>
                </a:solidFill>
                <a:latin typeface="+mj-lt"/>
                <a:sym typeface="Arial"/>
              </a:rPr>
              <a:t> </a:t>
            </a:r>
            <a:r>
              <a:rPr lang="ka-GE" sz="2000" b="1" dirty="0">
                <a:solidFill>
                  <a:srgbClr val="FF9900"/>
                </a:solidFill>
                <a:latin typeface="+mj-lt"/>
                <a:sym typeface="Merriweather"/>
              </a:rPr>
              <a:t>უსაფრთხოებისა</a:t>
            </a:r>
            <a:r>
              <a:rPr lang="ka-GE" sz="2000" b="1" dirty="0">
                <a:solidFill>
                  <a:srgbClr val="FF9900"/>
                </a:solidFill>
                <a:latin typeface="+mj-lt"/>
                <a:sym typeface="Arial"/>
              </a:rPr>
              <a:t> </a:t>
            </a:r>
            <a:r>
              <a:rPr lang="ka-GE" sz="2000" b="1" dirty="0">
                <a:solidFill>
                  <a:srgbClr val="FF9900"/>
                </a:solidFill>
                <a:latin typeface="+mj-lt"/>
                <a:sym typeface="Times New Roman"/>
              </a:rPr>
              <a:t> </a:t>
            </a:r>
            <a:r>
              <a:rPr lang="ka-GE" sz="2000" b="1" dirty="0">
                <a:solidFill>
                  <a:srgbClr val="FF9900"/>
                </a:solidFill>
                <a:latin typeface="+mj-lt"/>
                <a:sym typeface="Merriweather"/>
              </a:rPr>
              <a:t>და</a:t>
            </a:r>
            <a:r>
              <a:rPr lang="ka-GE" sz="2000" b="1" dirty="0">
                <a:solidFill>
                  <a:srgbClr val="FF9900"/>
                </a:solidFill>
                <a:latin typeface="+mj-lt"/>
                <a:sym typeface="Arial"/>
              </a:rPr>
              <a:t> </a:t>
            </a:r>
            <a:r>
              <a:rPr lang="ka-GE" sz="2000" b="1" dirty="0">
                <a:solidFill>
                  <a:srgbClr val="FF9900"/>
                </a:solidFill>
                <a:latin typeface="+mj-lt"/>
                <a:sym typeface="Merriweather"/>
              </a:rPr>
              <a:t>გაუმჯობესებული</a:t>
            </a:r>
            <a:r>
              <a:rPr lang="ka-GE" sz="2000" b="1" dirty="0">
                <a:solidFill>
                  <a:srgbClr val="FF9900"/>
                </a:solidFill>
                <a:latin typeface="+mj-lt"/>
                <a:sym typeface="Arial"/>
              </a:rPr>
              <a:t> </a:t>
            </a:r>
            <a:r>
              <a:rPr lang="ka-GE" sz="2000" b="1">
                <a:solidFill>
                  <a:srgbClr val="FF9900"/>
                </a:solidFill>
                <a:latin typeface="+mj-lt"/>
                <a:sym typeface="Merriweather"/>
              </a:rPr>
              <a:t>კვების</a:t>
            </a:r>
            <a:r>
              <a:rPr lang="ka-GE" sz="2000" b="1">
                <a:solidFill>
                  <a:srgbClr val="FF9900"/>
                </a:solidFill>
                <a:latin typeface="+mj-lt"/>
                <a:sym typeface="Arial"/>
              </a:rPr>
              <a:t> </a:t>
            </a:r>
            <a:r>
              <a:rPr lang="ka-GE" sz="2000" b="1">
                <a:solidFill>
                  <a:srgbClr val="FF9900"/>
                </a:solidFill>
                <a:latin typeface="+mj-lt"/>
                <a:sym typeface="Merriweather"/>
              </a:rPr>
              <a:t>მიღწევა</a:t>
            </a:r>
            <a:r>
              <a:rPr lang="ka-GE" sz="2000" b="1">
                <a:solidFill>
                  <a:srgbClr val="FF9900"/>
                </a:solidFill>
                <a:latin typeface="+mj-lt"/>
                <a:sym typeface="Arial"/>
              </a:rPr>
              <a:t>, </a:t>
            </a:r>
            <a:r>
              <a:rPr lang="ka-GE" sz="2000" b="1">
                <a:solidFill>
                  <a:srgbClr val="FF9900"/>
                </a:solidFill>
                <a:latin typeface="+mj-lt"/>
                <a:sym typeface="Merriweather"/>
              </a:rPr>
              <a:t>მდგრადი</a:t>
            </a:r>
            <a:r>
              <a:rPr lang="ka-GE" sz="2000" b="1">
                <a:solidFill>
                  <a:srgbClr val="FF9900"/>
                </a:solidFill>
                <a:latin typeface="+mj-lt"/>
                <a:sym typeface="Arial"/>
              </a:rPr>
              <a:t> </a:t>
            </a:r>
            <a:r>
              <a:rPr lang="ka-GE" sz="2000" b="1" dirty="0">
                <a:solidFill>
                  <a:srgbClr val="FF9900"/>
                </a:solidFill>
                <a:latin typeface="+mj-lt"/>
                <a:sym typeface="Merriweather"/>
              </a:rPr>
              <a:t>სოფლის</a:t>
            </a:r>
            <a:r>
              <a:rPr lang="ka-GE" sz="2000" b="1" dirty="0">
                <a:solidFill>
                  <a:srgbClr val="FF9900"/>
                </a:solidFill>
                <a:latin typeface="+mj-lt"/>
                <a:sym typeface="Arial"/>
              </a:rPr>
              <a:t> </a:t>
            </a:r>
            <a:r>
              <a:rPr lang="ka-GE" sz="2000" b="1" dirty="0">
                <a:solidFill>
                  <a:srgbClr val="FF9900"/>
                </a:solidFill>
                <a:latin typeface="+mj-lt"/>
                <a:sym typeface="Merriweather"/>
              </a:rPr>
              <a:t>მეურნეობის</a:t>
            </a:r>
            <a:r>
              <a:rPr lang="ka-GE" sz="2000" b="1" dirty="0">
                <a:solidFill>
                  <a:srgbClr val="FF9900"/>
                </a:solidFill>
                <a:latin typeface="+mj-lt"/>
                <a:sym typeface="Arial"/>
              </a:rPr>
              <a:t> </a:t>
            </a:r>
            <a:r>
              <a:rPr lang="ka-GE" sz="2000" b="1" dirty="0">
                <a:solidFill>
                  <a:srgbClr val="FF9900"/>
                </a:solidFill>
                <a:latin typeface="+mj-lt"/>
                <a:sym typeface="Merriweather"/>
              </a:rPr>
              <a:t>ხელშეწყობა</a:t>
            </a:r>
            <a:r>
              <a:rPr lang="ka-GE" sz="2000" b="1">
                <a:solidFill>
                  <a:srgbClr val="FF9900"/>
                </a:solidFill>
                <a:latin typeface="+mj-lt"/>
                <a:sym typeface="Times New Roman"/>
              </a:rPr>
              <a:t> </a:t>
            </a:r>
            <a:endParaRPr lang="ka-GE" sz="2000" b="1" dirty="0">
              <a:solidFill>
                <a:srgbClr val="FF9900"/>
              </a:solidFill>
              <a:latin typeface="+mj-lt"/>
              <a:ea typeface="Merriweather"/>
              <a:cs typeface="Merriweather"/>
              <a:sym typeface="Merriweather"/>
            </a:endParaRPr>
          </a:p>
          <a:p>
            <a:pPr marL="285750" lvl="0" indent="-285750" algn="just">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კლიმატის ცვლილების</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ნიადაგების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ეროზიისა</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გაუდაბნოების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საკვების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უსაფრთხოების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ძირითადი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განმაპირობებელი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ფაქტორები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თუ</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მიზეზები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მათ</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შორის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კავშირი</a:t>
            </a:r>
            <a:r>
              <a:rPr lang="ka-GE" sz="1800">
                <a:solidFill>
                  <a:srgbClr val="002060"/>
                </a:solidFill>
                <a:latin typeface="+mj-lt"/>
                <a:ea typeface="Calibri"/>
                <a:cs typeface="Calibri"/>
                <a:sym typeface="Calibri"/>
              </a:rPr>
              <a:t> </a:t>
            </a:r>
            <a:endParaRPr lang="ka-GE" sz="1800" dirty="0">
              <a:solidFill>
                <a:srgbClr val="002060"/>
              </a:solidFill>
              <a:latin typeface="+mj-lt"/>
              <a:ea typeface="Calibri"/>
              <a:cs typeface="Calibri"/>
              <a:sym typeface="Calibri"/>
            </a:endParaRPr>
          </a:p>
          <a:p>
            <a:pPr marL="285750" lvl="0" indent="-285750" algn="just">
              <a:spcBef>
                <a:spcPts val="1400"/>
              </a:spcBef>
              <a:buClr>
                <a:srgbClr val="000000"/>
              </a:buClr>
              <a:buSzPct val="100000"/>
              <a:buFont typeface="Wingdings" panose="05000000000000000000" pitchFamily="2" charset="2"/>
              <a:buChar char="ü"/>
            </a:pPr>
            <a:endParaRPr lang="ka-GE" sz="1800" dirty="0">
              <a:solidFill>
                <a:srgbClr val="002060"/>
              </a:solidFill>
              <a:latin typeface="+mj-lt"/>
              <a:ea typeface="Calibri"/>
              <a:cs typeface="Calibri"/>
              <a:sym typeface="Calibri"/>
            </a:endParaRPr>
          </a:p>
          <a:p>
            <a:pPr marL="285750" lvl="0" indent="-285750" algn="just">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სოფლის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მეურნეობის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კონცეფცია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პრინციპები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კლიმატმედეგობის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პრაქტიკა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ორგანული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ფერმერობა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ბიოდინამიკური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ფერმერობა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მონოკულტურები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მულტიკულტურები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აგრომეტყევეობა</a:t>
            </a:r>
            <a:endParaRPr lang="ka-GE" sz="1800" dirty="0">
              <a:solidFill>
                <a:srgbClr val="002060"/>
              </a:solidFill>
              <a:latin typeface="+mj-lt"/>
              <a:ea typeface="Calibri"/>
              <a:cs typeface="Calibri"/>
              <a:sym typeface="Calibri"/>
            </a:endParaRPr>
          </a:p>
        </p:txBody>
      </p:sp>
      <p:pic>
        <p:nvPicPr>
          <p:cNvPr id="3" name="Shape 305">
            <a:extLst>
              <a:ext uri="{FF2B5EF4-FFF2-40B4-BE49-F238E27FC236}">
                <a16:creationId xmlns:a16="http://schemas.microsoft.com/office/drawing/2014/main" id="{2D79A36C-6EB0-4983-A8E6-87E47093166B}"/>
              </a:ext>
            </a:extLst>
          </p:cNvPr>
          <p:cNvPicPr preferRelativeResize="0"/>
          <p:nvPr/>
        </p:nvPicPr>
        <p:blipFill rotWithShape="1">
          <a:blip r:embed="rId2" cstate="print">
            <a:alphaModFix/>
          </a:blip>
          <a:srcRect/>
          <a:stretch/>
        </p:blipFill>
        <p:spPr>
          <a:xfrm>
            <a:off x="114300" y="651307"/>
            <a:ext cx="949910" cy="896797"/>
          </a:xfrm>
          <a:prstGeom prst="rect">
            <a:avLst/>
          </a:prstGeom>
          <a:noFill/>
          <a:ln>
            <a:noFill/>
          </a:ln>
        </p:spPr>
      </p:pic>
      <p:pic>
        <p:nvPicPr>
          <p:cNvPr id="6" name="Shape 306">
            <a:extLst>
              <a:ext uri="{FF2B5EF4-FFF2-40B4-BE49-F238E27FC236}">
                <a16:creationId xmlns:a16="http://schemas.microsoft.com/office/drawing/2014/main" id="{3CD82DFD-D879-46F4-8BF5-9AE95FD35878}"/>
              </a:ext>
            </a:extLst>
          </p:cNvPr>
          <p:cNvPicPr preferRelativeResize="0"/>
          <p:nvPr/>
        </p:nvPicPr>
        <p:blipFill rotWithShape="1">
          <a:blip r:embed="rId3" cstate="print">
            <a:alphaModFix/>
          </a:blip>
          <a:srcRect/>
          <a:stretch/>
        </p:blipFill>
        <p:spPr>
          <a:xfrm>
            <a:off x="145281" y="3612100"/>
            <a:ext cx="949910" cy="890185"/>
          </a:xfrm>
          <a:prstGeom prst="rect">
            <a:avLst/>
          </a:prstGeom>
          <a:noFill/>
          <a:ln>
            <a:noFill/>
          </a:ln>
        </p:spPr>
      </p:pic>
      <p:sp>
        <p:nvSpPr>
          <p:cNvPr id="7" name="Rectangle 6">
            <a:extLst>
              <a:ext uri="{FF2B5EF4-FFF2-40B4-BE49-F238E27FC236}">
                <a16:creationId xmlns:a16="http://schemas.microsoft.com/office/drawing/2014/main" id="{8668FF55-8EE3-4B90-81F4-8E70E5C08A4A}"/>
              </a:ext>
            </a:extLst>
          </p:cNvPr>
          <p:cNvSpPr/>
          <p:nvPr/>
        </p:nvSpPr>
        <p:spPr>
          <a:xfrm>
            <a:off x="1147723" y="3619501"/>
            <a:ext cx="10929977" cy="313624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nSpc>
                <a:spcPct val="92000"/>
              </a:lnSpc>
              <a:spcBef>
                <a:spcPts val="900"/>
              </a:spcBef>
              <a:buClr>
                <a:srgbClr val="000000"/>
              </a:buClr>
              <a:buSzPct val="25000"/>
            </a:pPr>
            <a:r>
              <a:rPr lang="ka-GE" sz="2000" b="1">
                <a:solidFill>
                  <a:srgbClr val="2D834E"/>
                </a:solidFill>
                <a:latin typeface="+mj-lt"/>
                <a:sym typeface="Merriweather"/>
              </a:rPr>
              <a:t>მიზანი 3. ჯანსაღი</a:t>
            </a:r>
            <a:r>
              <a:rPr lang="ka-GE" sz="2000" b="1">
                <a:solidFill>
                  <a:srgbClr val="2D834E"/>
                </a:solidFill>
                <a:latin typeface="+mj-lt"/>
                <a:sym typeface="Arial"/>
              </a:rPr>
              <a:t> </a:t>
            </a:r>
            <a:r>
              <a:rPr lang="ka-GE" sz="2000" b="1" dirty="0">
                <a:solidFill>
                  <a:srgbClr val="2D834E"/>
                </a:solidFill>
                <a:latin typeface="+mj-lt"/>
                <a:sym typeface="Merriweather"/>
              </a:rPr>
              <a:t>ცხოვრებისა</a:t>
            </a:r>
            <a:r>
              <a:rPr lang="ka-GE" sz="2000" b="1" dirty="0">
                <a:solidFill>
                  <a:srgbClr val="2D834E"/>
                </a:solidFill>
                <a:latin typeface="+mj-lt"/>
                <a:sym typeface="Arial"/>
              </a:rPr>
              <a:t> </a:t>
            </a:r>
            <a:r>
              <a:rPr lang="ka-GE" sz="2000" b="1" dirty="0">
                <a:solidFill>
                  <a:srgbClr val="2D834E"/>
                </a:solidFill>
                <a:latin typeface="+mj-lt"/>
                <a:sym typeface="Merriweather"/>
              </a:rPr>
              <a:t>და</a:t>
            </a:r>
            <a:r>
              <a:rPr lang="ka-GE" sz="2000" b="1" dirty="0">
                <a:solidFill>
                  <a:srgbClr val="2D834E"/>
                </a:solidFill>
                <a:latin typeface="+mj-lt"/>
                <a:sym typeface="Arial"/>
              </a:rPr>
              <a:t> </a:t>
            </a:r>
            <a:r>
              <a:rPr lang="ka-GE" sz="2000" b="1" dirty="0">
                <a:solidFill>
                  <a:srgbClr val="2D834E"/>
                </a:solidFill>
                <a:latin typeface="+mj-lt"/>
                <a:sym typeface="Merriweather"/>
              </a:rPr>
              <a:t>კეთილდღეობის</a:t>
            </a:r>
            <a:r>
              <a:rPr lang="ka-GE" sz="2000" b="1" dirty="0">
                <a:solidFill>
                  <a:srgbClr val="2D834E"/>
                </a:solidFill>
                <a:latin typeface="+mj-lt"/>
                <a:sym typeface="Arial"/>
              </a:rPr>
              <a:t> </a:t>
            </a:r>
            <a:r>
              <a:rPr lang="ka-GE" sz="2000" b="1" dirty="0">
                <a:solidFill>
                  <a:srgbClr val="2D834E"/>
                </a:solidFill>
                <a:latin typeface="+mj-lt"/>
                <a:sym typeface="Merriweather"/>
              </a:rPr>
              <a:t>უზრუნველყოფა</a:t>
            </a:r>
            <a:r>
              <a:rPr lang="ka-GE" sz="2000" b="1" dirty="0">
                <a:solidFill>
                  <a:srgbClr val="2D834E"/>
                </a:solidFill>
                <a:latin typeface="+mj-lt"/>
                <a:sym typeface="Arial"/>
              </a:rPr>
              <a:t> </a:t>
            </a:r>
            <a:r>
              <a:rPr lang="ka-GE" sz="2000" b="1" dirty="0">
                <a:solidFill>
                  <a:srgbClr val="2D834E"/>
                </a:solidFill>
                <a:latin typeface="+mj-lt"/>
                <a:sym typeface="Merriweather"/>
              </a:rPr>
              <a:t>ყველა</a:t>
            </a:r>
            <a:r>
              <a:rPr lang="ka-GE" sz="2000" b="1" dirty="0">
                <a:solidFill>
                  <a:srgbClr val="2D834E"/>
                </a:solidFill>
                <a:latin typeface="+mj-lt"/>
                <a:sym typeface="Arial"/>
              </a:rPr>
              <a:t> </a:t>
            </a:r>
            <a:r>
              <a:rPr lang="ka-GE" sz="2000" b="1" dirty="0">
                <a:solidFill>
                  <a:srgbClr val="2D834E"/>
                </a:solidFill>
                <a:latin typeface="+mj-lt"/>
                <a:sym typeface="Merriweather"/>
              </a:rPr>
              <a:t>ასაკის</a:t>
            </a:r>
            <a:r>
              <a:rPr lang="ka-GE" sz="2000" b="1" dirty="0">
                <a:solidFill>
                  <a:srgbClr val="2D834E"/>
                </a:solidFill>
                <a:latin typeface="+mj-lt"/>
                <a:sym typeface="Arial"/>
              </a:rPr>
              <a:t> </a:t>
            </a:r>
            <a:r>
              <a:rPr lang="ka-GE" sz="2000" b="1" dirty="0">
                <a:solidFill>
                  <a:srgbClr val="2D834E"/>
                </a:solidFill>
                <a:latin typeface="+mj-lt"/>
                <a:sym typeface="Merriweather"/>
              </a:rPr>
              <a:t>ადამიანისათვის</a:t>
            </a:r>
          </a:p>
          <a:p>
            <a:pPr marL="285750" lvl="0" indent="-285750" algn="just">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ირიბი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სტრატეგიები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ჯანდაცვის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სისტემა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ჯანსაღი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ცხოვრების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წესის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ჯანმრთელობისა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კეთილდღეობის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წასახალისებლად</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მაგ</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დაზღვევის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პროგრამები</a:t>
            </a:r>
            <a:r>
              <a:rPr lang="ka-GE">
                <a:solidFill>
                  <a:srgbClr val="002060"/>
                </a:solidFill>
                <a:latin typeface="+mj-lt"/>
                <a:ea typeface="Merriweather"/>
                <a:cs typeface="Merriweather"/>
                <a:sym typeface="Calibri"/>
              </a:rPr>
              <a:t>,</a:t>
            </a:r>
            <a:r>
              <a:rPr lang="ka-GE" sz="1800">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ხელმისაწვდომი</a:t>
            </a:r>
            <a:r>
              <a:rPr lang="ka-GE">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ფასები მედიკამენტებზე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სამედიცინო</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მომსახურებაზე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რეპროდუქციული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ჯანმრთელობის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სერვისებზე</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ნარკოტიკების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პრევენცია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ცოდნის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ხელმისაწვდომობა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ამ</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მიმართულებით</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შ</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ტექნოლოგიების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გამოყენებით</a:t>
            </a:r>
            <a:endParaRPr lang="ka-GE">
              <a:solidFill>
                <a:srgbClr val="002060"/>
              </a:solidFill>
              <a:latin typeface="+mj-lt"/>
              <a:ea typeface="Merriweather"/>
              <a:cs typeface="Merriweather"/>
              <a:sym typeface="Calibri"/>
            </a:endParaRPr>
          </a:p>
          <a:p>
            <a:pPr marL="285750" lvl="0" indent="-285750" algn="just">
              <a:spcBef>
                <a:spcPts val="140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დამაბინძურებლების</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შემცირება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წინასწარი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შეტყობინების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სისტემების</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ამუშავება</a:t>
            </a:r>
            <a:r>
              <a:rPr lang="ka-GE" sz="1800">
                <a:solidFill>
                  <a:srgbClr val="002060"/>
                </a:solidFill>
                <a:latin typeface="+mj-lt"/>
                <a:ea typeface="Calibri"/>
                <a:cs typeface="Calibri"/>
                <a:sym typeface="Calibri"/>
              </a:rPr>
              <a:t> </a:t>
            </a:r>
            <a:endParaRPr lang="ka-GE" dirty="0">
              <a:solidFill>
                <a:srgbClr val="002060"/>
              </a:solidFill>
              <a:latin typeface="+mj-lt"/>
              <a:ea typeface="Calibri"/>
              <a:cs typeface="Calibri"/>
              <a:sym typeface="Calibri"/>
            </a:endParaRPr>
          </a:p>
          <a:p>
            <a:pPr marL="285750" lvl="0" indent="-285750" algn="just">
              <a:spcBef>
                <a:spcPts val="140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ქიმიკატები</a:t>
            </a:r>
            <a:r>
              <a:rPr lang="ka-GE" dirty="0">
                <a:solidFill>
                  <a:srgbClr val="002060"/>
                </a:solidFill>
                <a:latin typeface="+mj-lt"/>
                <a:ea typeface="Merriweather"/>
                <a:cs typeface="Merriweather"/>
                <a:sym typeface="Calibri"/>
              </a:rPr>
              <a:t>;</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ჰაერის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ნიადაგის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დაბინძურება</a:t>
            </a:r>
          </a:p>
        </p:txBody>
      </p:sp>
    </p:spTree>
    <p:extLst>
      <p:ext uri="{BB962C8B-B14F-4D97-AF65-F5344CB8AC3E}">
        <p14:creationId xmlns:p14="http://schemas.microsoft.com/office/powerpoint/2010/main" val="3647838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723900" y="252200"/>
            <a:ext cx="9239249" cy="1281000"/>
          </a:xfrm>
          <a:prstGeom prst="rect">
            <a:avLst/>
          </a:prstGeom>
          <a:noFill/>
          <a:ln>
            <a:noFill/>
          </a:ln>
        </p:spPr>
        <p:txBody>
          <a:bodyPr wrap="square" lIns="91425" tIns="45700" rIns="91425" bIns="45700" anchor="t" anchorCtr="0">
            <a:noAutofit/>
          </a:bodyPr>
          <a:lstStyle/>
          <a:p>
            <a:pPr marL="0" marR="0" lvl="0" indent="0" algn="ctr" rtl="0">
              <a:lnSpc>
                <a:spcPct val="90000"/>
              </a:lnSpc>
              <a:spcBef>
                <a:spcPts val="0"/>
              </a:spcBef>
              <a:buClr>
                <a:srgbClr val="262626"/>
              </a:buClr>
              <a:buSzPct val="25000"/>
              <a:buFont typeface="Century Schoolbook"/>
              <a:buNone/>
            </a:pPr>
            <a:r>
              <a:rPr lang="ka-GE" sz="2400" b="1" i="0" strike="noStrike" cap="none" dirty="0">
                <a:solidFill>
                  <a:srgbClr val="002060"/>
                </a:solidFill>
                <a:latin typeface="+mj-lt"/>
                <a:ea typeface="Century Schoolbook"/>
                <a:cs typeface="Century Schoolbook"/>
                <a:sym typeface="Century Schoolbook"/>
              </a:rPr>
              <a:t>გრიფირების წესში არსებული  შინაარსობრივი კრიტერიუმები</a:t>
            </a:r>
          </a:p>
        </p:txBody>
      </p:sp>
      <p:grpSp>
        <p:nvGrpSpPr>
          <p:cNvPr id="121" name="Shape 121"/>
          <p:cNvGrpSpPr/>
          <p:nvPr/>
        </p:nvGrpSpPr>
        <p:grpSpPr>
          <a:xfrm>
            <a:off x="324386" y="1031754"/>
            <a:ext cx="11027528" cy="4970071"/>
            <a:chOff x="0" y="2429"/>
            <a:chExt cx="11027528" cy="4970071"/>
          </a:xfrm>
        </p:grpSpPr>
        <p:sp>
          <p:nvSpPr>
            <p:cNvPr id="122" name="Shape 122"/>
            <p:cNvSpPr/>
            <p:nvPr/>
          </p:nvSpPr>
          <p:spPr>
            <a:xfrm rot="5400000">
              <a:off x="6857419" y="-2735247"/>
              <a:ext cx="1282599" cy="7057619"/>
            </a:xfrm>
            <a:prstGeom prst="round2SameRect">
              <a:avLst>
                <a:gd name="adj1" fmla="val 16667"/>
                <a:gd name="adj2" fmla="val 0"/>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23" name="Shape 123"/>
            <p:cNvSpPr txBox="1"/>
            <p:nvPr/>
          </p:nvSpPr>
          <p:spPr>
            <a:xfrm>
              <a:off x="4001176" y="175973"/>
              <a:ext cx="6995100" cy="1220100"/>
            </a:xfrm>
            <a:prstGeom prst="rect">
              <a:avLst/>
            </a:prstGeom>
            <a:solidFill>
              <a:srgbClr val="C9DAF8"/>
            </a:solidFill>
            <a:ln>
              <a:noFill/>
            </a:ln>
          </p:spPr>
          <p:txBody>
            <a:bodyPr wrap="square" lIns="247650" tIns="123825" rIns="247650" bIns="123825" anchor="ctr" anchorCtr="0">
              <a:noAutofit/>
            </a:bodyPr>
            <a:lstStyle/>
            <a:p>
              <a:pPr marL="171450" marR="0" lvl="1" indent="-171450" algn="l" rtl="0">
                <a:lnSpc>
                  <a:spcPct val="90000"/>
                </a:lnSpc>
                <a:spcBef>
                  <a:spcPts val="0"/>
                </a:spcBef>
                <a:spcAft>
                  <a:spcPts val="0"/>
                </a:spcAft>
                <a:buClr>
                  <a:schemeClr val="dk1"/>
                </a:buClr>
                <a:buSzPct val="100000"/>
                <a:buFont typeface="Corbel"/>
                <a:buChar char="•"/>
              </a:pPr>
              <a:r>
                <a:rPr lang="ka-GE" sz="1600" b="0" i="0" u="none" strike="noStrike" cap="none" dirty="0">
                  <a:solidFill>
                    <a:srgbClr val="002060"/>
                  </a:solidFill>
                  <a:latin typeface="+mj-lt"/>
                  <a:ea typeface="Corbel"/>
                  <a:cs typeface="Corbel"/>
                  <a:sym typeface="Corbel"/>
                </a:rPr>
                <a:t>1.8. შინაარსი ხელს უწყობს მოსწავლის სამოქალაქო ცნობიერების განვითარებას, ითვალისწინებს  მდგრადი განვითარების პრინციპებს  და ხელს უწყობს მათ გააზრებას ასაკის შესაბამისად</a:t>
              </a:r>
            </a:p>
          </p:txBody>
        </p:sp>
        <p:sp>
          <p:nvSpPr>
            <p:cNvPr id="124" name="Shape 124"/>
            <p:cNvSpPr/>
            <p:nvPr/>
          </p:nvSpPr>
          <p:spPr>
            <a:xfrm>
              <a:off x="0" y="2429"/>
              <a:ext cx="3969910" cy="1603248"/>
            </a:xfrm>
            <a:prstGeom prst="roundRect">
              <a:avLst>
                <a:gd name="adj" fmla="val 16667"/>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25" name="Shape 125"/>
            <p:cNvSpPr txBox="1"/>
            <p:nvPr/>
          </p:nvSpPr>
          <p:spPr>
            <a:xfrm>
              <a:off x="78264" y="80692"/>
              <a:ext cx="3813382" cy="1446720"/>
            </a:xfrm>
            <a:prstGeom prst="rect">
              <a:avLst/>
            </a:prstGeom>
            <a:solidFill>
              <a:srgbClr val="C9DAF8"/>
            </a:solidFill>
            <a:ln>
              <a:noFill/>
            </a:ln>
          </p:spPr>
          <p:txBody>
            <a:bodyPr wrap="square" lIns="60950" tIns="30475" rIns="60950" bIns="30475" anchor="ctr" anchorCtr="0">
              <a:noAutofit/>
            </a:bodyPr>
            <a:lstStyle/>
            <a:p>
              <a:pPr marL="0" marR="0" lvl="0" indent="0" algn="ctr" rtl="0">
                <a:lnSpc>
                  <a:spcPct val="90000"/>
                </a:lnSpc>
                <a:spcBef>
                  <a:spcPts val="0"/>
                </a:spcBef>
                <a:spcAft>
                  <a:spcPts val="0"/>
                </a:spcAft>
                <a:buClr>
                  <a:schemeClr val="dk1"/>
                </a:buClr>
                <a:buSzPct val="25000"/>
                <a:buFont typeface="Corbel"/>
                <a:buNone/>
              </a:pPr>
              <a:r>
                <a:rPr lang="ka-GE" sz="1600" b="1" i="0" u="none" strike="noStrike" cap="none" dirty="0">
                  <a:solidFill>
                    <a:srgbClr val="002060"/>
                  </a:solidFill>
                  <a:latin typeface="+mj-lt"/>
                  <a:ea typeface="Corbel"/>
                  <a:cs typeface="Corbel"/>
                  <a:sym typeface="Corbel"/>
                </a:rPr>
                <a:t>კრიტერიუმი 1 - შინაარსის შეფასება</a:t>
              </a:r>
            </a:p>
          </p:txBody>
        </p:sp>
        <p:sp>
          <p:nvSpPr>
            <p:cNvPr id="126" name="Shape 126"/>
            <p:cNvSpPr/>
            <p:nvPr/>
          </p:nvSpPr>
          <p:spPr>
            <a:xfrm rot="5400000">
              <a:off x="6857419" y="-1041344"/>
              <a:ext cx="1282599" cy="7057619"/>
            </a:xfrm>
            <a:prstGeom prst="round2SameRect">
              <a:avLst>
                <a:gd name="adj1" fmla="val 16667"/>
                <a:gd name="adj2" fmla="val 0"/>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27" name="Shape 127"/>
            <p:cNvSpPr txBox="1"/>
            <p:nvPr/>
          </p:nvSpPr>
          <p:spPr>
            <a:xfrm>
              <a:off x="3969910" y="1908775"/>
              <a:ext cx="6995007" cy="1157377"/>
            </a:xfrm>
            <a:prstGeom prst="rect">
              <a:avLst/>
            </a:prstGeom>
            <a:solidFill>
              <a:srgbClr val="C9DAF8"/>
            </a:solidFill>
            <a:ln>
              <a:noFill/>
            </a:ln>
          </p:spPr>
          <p:txBody>
            <a:bodyPr wrap="square" lIns="247650" tIns="123825" rIns="247650" bIns="123825" anchor="ctr" anchorCtr="0">
              <a:noAutofit/>
            </a:bodyPr>
            <a:lstStyle/>
            <a:p>
              <a:pPr marL="114300" marR="0" lvl="1" indent="-114300" algn="l" rtl="0">
                <a:lnSpc>
                  <a:spcPct val="90000"/>
                </a:lnSpc>
                <a:spcBef>
                  <a:spcPts val="0"/>
                </a:spcBef>
                <a:spcAft>
                  <a:spcPts val="0"/>
                </a:spcAft>
                <a:buClr>
                  <a:schemeClr val="dk1"/>
                </a:buClr>
                <a:buSzPct val="100000"/>
                <a:buFont typeface="Corbel"/>
                <a:buChar char="•"/>
              </a:pPr>
              <a:r>
                <a:rPr lang="ka-GE" sz="1400" b="0" i="0" u="none" strike="noStrike" cap="none" dirty="0">
                  <a:solidFill>
                    <a:srgbClr val="002060"/>
                  </a:solidFill>
                  <a:latin typeface="+mj-lt"/>
                  <a:ea typeface="Corbel"/>
                  <a:cs typeface="Corbel"/>
                  <a:sym typeface="Corbel"/>
                </a:rPr>
                <a:t>5.1 ილუსტრაციები და შინაარსი არ შეიცავს მოწოდებებს: ნებისმიერი სახის ძალადობის, მათ შორის</a:t>
              </a:r>
              <a:r>
                <a:rPr lang="en-US" sz="1400" b="0" i="0" u="none" strike="noStrike" cap="none" dirty="0">
                  <a:solidFill>
                    <a:srgbClr val="002060"/>
                  </a:solidFill>
                  <a:latin typeface="+mj-lt"/>
                  <a:ea typeface="Corbel"/>
                  <a:cs typeface="Corbel"/>
                  <a:sym typeface="Corbel"/>
                </a:rPr>
                <a:t>,</a:t>
              </a:r>
              <a:r>
                <a:rPr lang="ka-GE" sz="1400" b="0" i="0" u="none" strike="noStrike" cap="none" dirty="0">
                  <a:solidFill>
                    <a:srgbClr val="002060"/>
                  </a:solidFill>
                  <a:latin typeface="+mj-lt"/>
                  <a:ea typeface="Corbel"/>
                  <a:cs typeface="Corbel"/>
                  <a:sym typeface="Corbel"/>
                </a:rPr>
                <a:t> ცოცხალი და არაცოცხალი ბუნების მიმართ ვანდალური და ზიანის შემცველი ქმედების ჩადენისკენ; ომისა და ძალადობის, ეროვნული, კუთხური, რელიგიური ან სოციალურ</a:t>
              </a:r>
              <a:r>
                <a:rPr lang="en-US" sz="1400" b="0" i="0" u="none" strike="noStrike" cap="none" dirty="0">
                  <a:solidFill>
                    <a:srgbClr val="002060"/>
                  </a:solidFill>
                  <a:latin typeface="+mj-lt"/>
                  <a:ea typeface="Corbel"/>
                  <a:cs typeface="Corbel"/>
                  <a:sym typeface="Corbel"/>
                </a:rPr>
                <a:t>I</a:t>
              </a:r>
              <a:r>
                <a:rPr lang="ka-GE" sz="1400" b="0" i="0" u="none" strike="noStrike" cap="none" dirty="0">
                  <a:solidFill>
                    <a:srgbClr val="002060"/>
                  </a:solidFill>
                  <a:latin typeface="+mj-lt"/>
                  <a:ea typeface="Corbel"/>
                  <a:cs typeface="Corbel"/>
                  <a:sym typeface="Corbel"/>
                </a:rPr>
                <a:t> შუღლის გაღვი</a:t>
              </a:r>
              <a:r>
                <a:rPr lang="ka-GE" sz="1400" dirty="0">
                  <a:solidFill>
                    <a:srgbClr val="002060"/>
                  </a:solidFill>
                  <a:latin typeface="+mj-lt"/>
                  <a:ea typeface="Corbel"/>
                  <a:cs typeface="Corbel"/>
                  <a:sym typeface="Corbel"/>
                </a:rPr>
                <a:t>ვ</a:t>
              </a:r>
              <a:r>
                <a:rPr lang="ka-GE" sz="1400" b="0" i="0" u="none" strike="noStrike" cap="none" dirty="0">
                  <a:solidFill>
                    <a:srgbClr val="002060"/>
                  </a:solidFill>
                  <a:latin typeface="+mj-lt"/>
                  <a:ea typeface="Corbel"/>
                  <a:cs typeface="Corbel"/>
                  <a:sym typeface="Corbel"/>
                </a:rPr>
                <a:t>ების მაპროვოცირებელ ტექსტებსა და ილუსტრაციებს </a:t>
              </a:r>
              <a:br>
                <a:rPr lang="ka-GE" sz="1400" b="0" i="0" u="none" strike="noStrike" cap="none" dirty="0">
                  <a:solidFill>
                    <a:srgbClr val="002060"/>
                  </a:solidFill>
                  <a:latin typeface="+mj-lt"/>
                  <a:ea typeface="Corbel"/>
                  <a:cs typeface="Corbel"/>
                  <a:sym typeface="Corbel"/>
                </a:rPr>
              </a:br>
              <a:endParaRPr lang="ka-GE" sz="1400" b="0" i="0" u="none" strike="noStrike" cap="none" dirty="0">
                <a:solidFill>
                  <a:srgbClr val="002060"/>
                </a:solidFill>
                <a:latin typeface="+mj-lt"/>
                <a:ea typeface="Corbel"/>
                <a:cs typeface="Corbel"/>
                <a:sym typeface="Corbel"/>
              </a:endParaRPr>
            </a:p>
          </p:txBody>
        </p:sp>
        <p:sp>
          <p:nvSpPr>
            <p:cNvPr id="128" name="Shape 128"/>
            <p:cNvSpPr/>
            <p:nvPr/>
          </p:nvSpPr>
          <p:spPr>
            <a:xfrm>
              <a:off x="0" y="1685840"/>
              <a:ext cx="3969910" cy="1603248"/>
            </a:xfrm>
            <a:prstGeom prst="roundRect">
              <a:avLst>
                <a:gd name="adj" fmla="val 16667"/>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29" name="Shape 129"/>
            <p:cNvSpPr txBox="1"/>
            <p:nvPr/>
          </p:nvSpPr>
          <p:spPr>
            <a:xfrm>
              <a:off x="78264" y="1764103"/>
              <a:ext cx="3813382" cy="1446720"/>
            </a:xfrm>
            <a:prstGeom prst="rect">
              <a:avLst/>
            </a:prstGeom>
            <a:solidFill>
              <a:srgbClr val="C9DAF8"/>
            </a:solidFill>
            <a:ln>
              <a:noFill/>
            </a:ln>
          </p:spPr>
          <p:txBody>
            <a:bodyPr wrap="square" lIns="60950" tIns="30475" rIns="60950" bIns="30475" anchor="ctr" anchorCtr="0">
              <a:noAutofit/>
            </a:bodyPr>
            <a:lstStyle/>
            <a:p>
              <a:pPr marL="0" marR="0" lvl="0" indent="0" algn="ctr" rtl="0">
                <a:lnSpc>
                  <a:spcPct val="90000"/>
                </a:lnSpc>
                <a:spcBef>
                  <a:spcPts val="0"/>
                </a:spcBef>
                <a:spcAft>
                  <a:spcPts val="0"/>
                </a:spcAft>
                <a:buClr>
                  <a:schemeClr val="dk1"/>
                </a:buClr>
                <a:buSzPct val="25000"/>
                <a:buFont typeface="Corbel"/>
                <a:buNone/>
              </a:pPr>
              <a:r>
                <a:rPr lang="ka-GE" sz="1600" b="1" i="0" u="none" strike="noStrike" cap="none" dirty="0">
                  <a:solidFill>
                    <a:srgbClr val="002060"/>
                  </a:solidFill>
                  <a:latin typeface="+mj-lt"/>
                  <a:ea typeface="Corbel"/>
                  <a:cs typeface="Corbel"/>
                  <a:sym typeface="Corbel"/>
                </a:rPr>
                <a:t>მოთხოვნა 5 - ძალადობისკენ მოწოდების ან შუღლის გაღვივების აკრძალვა</a:t>
              </a:r>
            </a:p>
          </p:txBody>
        </p:sp>
        <p:sp>
          <p:nvSpPr>
            <p:cNvPr id="130" name="Shape 130"/>
            <p:cNvSpPr/>
            <p:nvPr/>
          </p:nvSpPr>
          <p:spPr>
            <a:xfrm rot="5400000">
              <a:off x="6857419" y="642066"/>
              <a:ext cx="1282599" cy="7057619"/>
            </a:xfrm>
            <a:prstGeom prst="round2SameRect">
              <a:avLst>
                <a:gd name="adj1" fmla="val 16667"/>
                <a:gd name="adj2" fmla="val 0"/>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31" name="Shape 131"/>
            <p:cNvSpPr txBox="1"/>
            <p:nvPr/>
          </p:nvSpPr>
          <p:spPr>
            <a:xfrm>
              <a:off x="3969910" y="3592187"/>
              <a:ext cx="6995007" cy="1157377"/>
            </a:xfrm>
            <a:prstGeom prst="rect">
              <a:avLst/>
            </a:prstGeom>
            <a:solidFill>
              <a:srgbClr val="C9DAF8"/>
            </a:solidFill>
            <a:ln>
              <a:noFill/>
            </a:ln>
          </p:spPr>
          <p:txBody>
            <a:bodyPr wrap="square" lIns="247650" tIns="123825" rIns="247650" bIns="123825" anchor="ctr" anchorCtr="0">
              <a:noAutofit/>
            </a:bodyPr>
            <a:lstStyle/>
            <a:p>
              <a:pPr marL="114300" marR="0" lvl="1" indent="-114300" algn="l" rtl="0">
                <a:lnSpc>
                  <a:spcPct val="90000"/>
                </a:lnSpc>
                <a:spcBef>
                  <a:spcPts val="0"/>
                </a:spcBef>
                <a:spcAft>
                  <a:spcPts val="0"/>
                </a:spcAft>
                <a:buClr>
                  <a:schemeClr val="dk1"/>
                </a:buClr>
                <a:buSzPct val="100000"/>
                <a:buFont typeface="Corbel"/>
                <a:buChar char="•"/>
              </a:pPr>
              <a:r>
                <a:rPr lang="ka-GE" sz="1400" dirty="0">
                  <a:solidFill>
                    <a:srgbClr val="002060"/>
                  </a:solidFill>
                  <a:latin typeface="+mj-lt"/>
                  <a:ea typeface="Corbel"/>
                  <a:cs typeface="Corbel"/>
                  <a:sym typeface="Corbel"/>
                </a:rPr>
                <a:t>9</a:t>
              </a:r>
              <a:r>
                <a:rPr lang="ka-GE" sz="1400" b="0" i="0" u="none" strike="noStrike" cap="none" dirty="0">
                  <a:solidFill>
                    <a:srgbClr val="002060"/>
                  </a:solidFill>
                  <a:latin typeface="+mj-lt"/>
                  <a:ea typeface="Corbel"/>
                  <a:cs typeface="Corbel"/>
                  <a:sym typeface="Corbel"/>
                </a:rPr>
                <a:t>.1 შესაბამისობაშია მდგრადი განვითარების პრინციპებთან, ითვალისწინებს მდგრადი წარმოება-მოხმარების და დაზოგვის მნიშვნელობას მოკლევადიან და გრძლევადიან პერსპექტივაში, ხელს უწყობს  შესაბამისი გადაწყვეტილებების  მიღებას</a:t>
              </a:r>
            </a:p>
          </p:txBody>
        </p:sp>
        <p:sp>
          <p:nvSpPr>
            <p:cNvPr id="132" name="Shape 132"/>
            <p:cNvSpPr/>
            <p:nvPr/>
          </p:nvSpPr>
          <p:spPr>
            <a:xfrm>
              <a:off x="0" y="3369251"/>
              <a:ext cx="3969910" cy="1603248"/>
            </a:xfrm>
            <a:prstGeom prst="roundRect">
              <a:avLst>
                <a:gd name="adj" fmla="val 16667"/>
              </a:avLst>
            </a:prstGeom>
            <a:solidFill>
              <a:srgbClr val="C9DAF8"/>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33" name="Shape 133"/>
            <p:cNvSpPr txBox="1"/>
            <p:nvPr/>
          </p:nvSpPr>
          <p:spPr>
            <a:xfrm>
              <a:off x="78264" y="3447516"/>
              <a:ext cx="3813382" cy="1446720"/>
            </a:xfrm>
            <a:prstGeom prst="rect">
              <a:avLst/>
            </a:prstGeom>
            <a:solidFill>
              <a:srgbClr val="C9DAF8"/>
            </a:solidFill>
            <a:ln>
              <a:noFill/>
            </a:ln>
          </p:spPr>
          <p:txBody>
            <a:bodyPr wrap="square" lIns="60950" tIns="30475" rIns="60950" bIns="30475" anchor="ctr" anchorCtr="0">
              <a:noAutofit/>
            </a:bodyPr>
            <a:lstStyle/>
            <a:p>
              <a:pPr marL="0" marR="0" lvl="0" indent="0" algn="ctr" rtl="0">
                <a:lnSpc>
                  <a:spcPct val="90000"/>
                </a:lnSpc>
                <a:spcBef>
                  <a:spcPts val="0"/>
                </a:spcBef>
                <a:spcAft>
                  <a:spcPts val="0"/>
                </a:spcAft>
                <a:buClr>
                  <a:schemeClr val="dk1"/>
                </a:buClr>
                <a:buSzPct val="25000"/>
                <a:buFont typeface="Corbel"/>
                <a:buNone/>
              </a:pPr>
              <a:r>
                <a:rPr lang="ka-GE" sz="1600" b="1" i="0" u="none" strike="noStrike" cap="none" dirty="0">
                  <a:solidFill>
                    <a:srgbClr val="002060"/>
                  </a:solidFill>
                  <a:latin typeface="+mj-lt"/>
                  <a:ea typeface="Corbel"/>
                  <a:cs typeface="Corbel"/>
                  <a:sym typeface="Corbel"/>
                </a:rPr>
                <a:t>მოთხოვნა </a:t>
              </a:r>
              <a:r>
                <a:rPr lang="ka-GE" sz="1600" b="1" dirty="0">
                  <a:solidFill>
                    <a:srgbClr val="002060"/>
                  </a:solidFill>
                  <a:latin typeface="+mj-lt"/>
                  <a:ea typeface="Corbel"/>
                  <a:cs typeface="Corbel"/>
                  <a:sym typeface="Corbel"/>
                </a:rPr>
                <a:t>9</a:t>
              </a:r>
              <a:r>
                <a:rPr lang="ka-GE" sz="1600" b="1" i="0" u="none" strike="noStrike" cap="none" dirty="0">
                  <a:solidFill>
                    <a:srgbClr val="002060"/>
                  </a:solidFill>
                  <a:latin typeface="+mj-lt"/>
                  <a:ea typeface="Corbel"/>
                  <a:cs typeface="Corbel"/>
                  <a:sym typeface="Corbel"/>
                </a:rPr>
                <a:t> - შესაბამისობა მდგრადი განვითარების პრინციპებთან</a:t>
              </a:r>
            </a:p>
          </p:txBody>
        </p:sp>
      </p:grpSp>
      <p:pic>
        <p:nvPicPr>
          <p:cNvPr id="134" name="Shape 134"/>
          <p:cNvPicPr preferRelativeResize="0"/>
          <p:nvPr/>
        </p:nvPicPr>
        <p:blipFill>
          <a:blip r:embed="rId3" cstate="print">
            <a:alphaModFix/>
          </a:blip>
          <a:stretch>
            <a:fillRect/>
          </a:stretch>
        </p:blipFill>
        <p:spPr>
          <a:xfrm>
            <a:off x="9815175" y="110650"/>
            <a:ext cx="2335549" cy="581949"/>
          </a:xfrm>
          <a:prstGeom prst="rect">
            <a:avLst/>
          </a:prstGeom>
          <a:noFill/>
          <a:ln>
            <a:noFill/>
          </a:ln>
        </p:spPr>
      </p:pic>
      <p:pic>
        <p:nvPicPr>
          <p:cNvPr id="17" name="Picture 16">
            <a:extLst>
              <a:ext uri="{FF2B5EF4-FFF2-40B4-BE49-F238E27FC236}">
                <a16:creationId xmlns:a16="http://schemas.microsoft.com/office/drawing/2014/main" id="{D253A7EA-EE54-4909-82D8-FE1FB5289D23}"/>
              </a:ext>
            </a:extLst>
          </p:cNvPr>
          <p:cNvPicPr>
            <a:picLocks noChangeAspect="1"/>
          </p:cNvPicPr>
          <p:nvPr/>
        </p:nvPicPr>
        <p:blipFill>
          <a:blip r:embed="rId4" cstate="print">
            <a:extLst>
              <a:ext uri="{28A0092B-C50C-407E-A947-70E740481C1C}">
                <a14:useLocalDpi xmlns:a14="http://schemas.microsoft.com/office/drawing/2010/main" val="0"/>
              </a:ext>
            </a:extLst>
          </a:blip>
          <a:srcRect l="19981" r="22800"/>
          <a:stretch>
            <a:fillRect/>
          </a:stretch>
        </p:blipFill>
        <p:spPr>
          <a:xfrm>
            <a:off x="209550" y="57253"/>
            <a:ext cx="600075" cy="675122"/>
          </a:xfrm>
          <a:prstGeom prst="rect">
            <a:avLst/>
          </a:prstGeom>
        </p:spPr>
      </p:pic>
    </p:spTree>
    <p:extLst>
      <p:ext uri="{BB962C8B-B14F-4D97-AF65-F5344CB8AC3E}">
        <p14:creationId xmlns:p14="http://schemas.microsoft.com/office/powerpoint/2010/main" val="2814940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70">
            <a:extLst>
              <a:ext uri="{FF2B5EF4-FFF2-40B4-BE49-F238E27FC236}">
                <a16:creationId xmlns:a16="http://schemas.microsoft.com/office/drawing/2014/main" id="{18915A66-8647-4CCE-B8C3-DC830361C668}"/>
              </a:ext>
            </a:extLst>
          </p:cNvPr>
          <p:cNvSpPr/>
          <p:nvPr/>
        </p:nvSpPr>
        <p:spPr>
          <a:xfrm>
            <a:off x="1251750" y="703631"/>
            <a:ext cx="10549725" cy="2191969"/>
          </a:xfrm>
          <a:prstGeom prst="rect">
            <a:avLst/>
          </a:prstGeom>
          <a:ln/>
        </p:spPr>
        <p:style>
          <a:lnRef idx="2">
            <a:schemeClr val="accent2"/>
          </a:lnRef>
          <a:fillRef idx="1">
            <a:schemeClr val="lt1"/>
          </a:fillRef>
          <a:effectRef idx="0">
            <a:schemeClr val="accent2"/>
          </a:effectRef>
          <a:fontRef idx="minor">
            <a:schemeClr val="dk1"/>
          </a:fontRef>
        </p:style>
        <p:txBody>
          <a:bodyPr wrap="square" lIns="91425" tIns="45700" rIns="91425" bIns="45700" anchor="t" anchorCtr="0">
            <a:noAutofit/>
          </a:bodyPr>
          <a:lstStyle/>
          <a:p>
            <a:pPr lvl="0">
              <a:lnSpc>
                <a:spcPct val="92000"/>
              </a:lnSpc>
              <a:spcBef>
                <a:spcPts val="900"/>
              </a:spcBef>
              <a:buClr>
                <a:srgbClr val="000000"/>
              </a:buClr>
              <a:buSzPct val="25000"/>
            </a:pPr>
            <a:r>
              <a:rPr lang="ka-GE" sz="2000" b="1">
                <a:solidFill>
                  <a:srgbClr val="FF0000"/>
                </a:solidFill>
                <a:latin typeface="+mj-lt"/>
                <a:sym typeface="Merriweather"/>
              </a:rPr>
              <a:t>მიზანი 4. ინკლუზიური</a:t>
            </a:r>
            <a:r>
              <a:rPr lang="ka-GE" sz="2000" b="1">
                <a:solidFill>
                  <a:srgbClr val="FF0000"/>
                </a:solidFill>
                <a:latin typeface="+mj-lt"/>
                <a:sym typeface="Arial"/>
              </a:rPr>
              <a:t> </a:t>
            </a:r>
            <a:r>
              <a:rPr lang="ka-GE" sz="2000" b="1" dirty="0">
                <a:solidFill>
                  <a:srgbClr val="FF0000"/>
                </a:solidFill>
                <a:latin typeface="+mj-lt"/>
                <a:sym typeface="Merriweather"/>
              </a:rPr>
              <a:t>და</a:t>
            </a:r>
            <a:r>
              <a:rPr lang="ka-GE" sz="2000" b="1" dirty="0">
                <a:solidFill>
                  <a:srgbClr val="FF0000"/>
                </a:solidFill>
                <a:latin typeface="+mj-lt"/>
                <a:sym typeface="Arial"/>
              </a:rPr>
              <a:t> </a:t>
            </a:r>
            <a:r>
              <a:rPr lang="ka-GE" sz="2000" b="1" dirty="0">
                <a:solidFill>
                  <a:srgbClr val="FF0000"/>
                </a:solidFill>
                <a:latin typeface="+mj-lt"/>
                <a:sym typeface="Merriweather"/>
              </a:rPr>
              <a:t>თანასწორი</a:t>
            </a:r>
            <a:r>
              <a:rPr lang="ka-GE" sz="2000" b="1" dirty="0">
                <a:solidFill>
                  <a:srgbClr val="FF0000"/>
                </a:solidFill>
                <a:latin typeface="+mj-lt"/>
                <a:sym typeface="Arial"/>
              </a:rPr>
              <a:t> </a:t>
            </a:r>
            <a:r>
              <a:rPr lang="ka-GE" sz="2000" b="1" dirty="0">
                <a:solidFill>
                  <a:srgbClr val="FF0000"/>
                </a:solidFill>
                <a:latin typeface="+mj-lt"/>
                <a:sym typeface="Merriweather"/>
              </a:rPr>
              <a:t>განათლების</a:t>
            </a:r>
            <a:r>
              <a:rPr lang="ka-GE" sz="2000" b="1" dirty="0">
                <a:solidFill>
                  <a:srgbClr val="FF0000"/>
                </a:solidFill>
                <a:latin typeface="+mj-lt"/>
                <a:sym typeface="Arial"/>
              </a:rPr>
              <a:t> </a:t>
            </a:r>
            <a:r>
              <a:rPr lang="ka-GE" sz="2000" b="1" dirty="0">
                <a:solidFill>
                  <a:srgbClr val="FF0000"/>
                </a:solidFill>
                <a:latin typeface="+mj-lt"/>
                <a:sym typeface="Merriweather"/>
              </a:rPr>
              <a:t>უზრუნველყოფა</a:t>
            </a:r>
            <a:r>
              <a:rPr lang="ka-GE" sz="2000" b="1" dirty="0">
                <a:solidFill>
                  <a:srgbClr val="FF0000"/>
                </a:solidFill>
                <a:latin typeface="+mj-lt"/>
                <a:sym typeface="Arial"/>
              </a:rPr>
              <a:t> </a:t>
            </a:r>
            <a:r>
              <a:rPr lang="ka-GE" sz="2000" b="1" dirty="0">
                <a:solidFill>
                  <a:srgbClr val="FF0000"/>
                </a:solidFill>
                <a:latin typeface="+mj-lt"/>
                <a:sym typeface="Merriweather"/>
              </a:rPr>
              <a:t>და</a:t>
            </a:r>
            <a:r>
              <a:rPr lang="ka-GE" sz="2000" b="1" dirty="0">
                <a:solidFill>
                  <a:srgbClr val="FF0000"/>
                </a:solidFill>
                <a:latin typeface="+mj-lt"/>
                <a:sym typeface="Arial"/>
              </a:rPr>
              <a:t> </a:t>
            </a:r>
            <a:r>
              <a:rPr lang="ka-GE" sz="2000" b="1" dirty="0">
                <a:solidFill>
                  <a:srgbClr val="FF0000"/>
                </a:solidFill>
                <a:latin typeface="+mj-lt"/>
                <a:sym typeface="Merriweather"/>
              </a:rPr>
              <a:t>უწყვეტი</a:t>
            </a:r>
            <a:r>
              <a:rPr lang="ka-GE" sz="2000" b="1" dirty="0">
                <a:solidFill>
                  <a:srgbClr val="FF0000"/>
                </a:solidFill>
                <a:latin typeface="+mj-lt"/>
                <a:sym typeface="Arial"/>
              </a:rPr>
              <a:t> </a:t>
            </a:r>
            <a:r>
              <a:rPr lang="ka-GE" sz="2000" b="1" dirty="0">
                <a:solidFill>
                  <a:srgbClr val="FF0000"/>
                </a:solidFill>
                <a:latin typeface="+mj-lt"/>
                <a:sym typeface="Merriweather"/>
              </a:rPr>
              <a:t>სწავლის</a:t>
            </a:r>
            <a:r>
              <a:rPr lang="ka-GE" sz="2000" b="1" dirty="0">
                <a:solidFill>
                  <a:srgbClr val="FF0000"/>
                </a:solidFill>
                <a:latin typeface="+mj-lt"/>
                <a:sym typeface="Arial"/>
              </a:rPr>
              <a:t> </a:t>
            </a:r>
            <a:r>
              <a:rPr lang="ka-GE" sz="2000" b="1" dirty="0">
                <a:solidFill>
                  <a:srgbClr val="FF0000"/>
                </a:solidFill>
                <a:latin typeface="+mj-lt"/>
                <a:sym typeface="Merriweather"/>
              </a:rPr>
              <a:t>შესაძლებლობის</a:t>
            </a:r>
            <a:r>
              <a:rPr lang="ka-GE" sz="2000" b="1" dirty="0">
                <a:solidFill>
                  <a:srgbClr val="FF0000"/>
                </a:solidFill>
                <a:latin typeface="+mj-lt"/>
                <a:sym typeface="Arial"/>
              </a:rPr>
              <a:t> </a:t>
            </a:r>
            <a:r>
              <a:rPr lang="ka-GE" sz="2000" b="1">
                <a:solidFill>
                  <a:srgbClr val="FF0000"/>
                </a:solidFill>
                <a:latin typeface="+mj-lt"/>
                <a:sym typeface="Merriweather"/>
              </a:rPr>
              <a:t>შექმნა</a:t>
            </a:r>
            <a:r>
              <a:rPr lang="ka-GE" sz="2000" b="1">
                <a:solidFill>
                  <a:srgbClr val="FF0000"/>
                </a:solidFill>
                <a:latin typeface="+mj-lt"/>
                <a:sym typeface="Arial"/>
              </a:rPr>
              <a:t> </a:t>
            </a:r>
            <a:r>
              <a:rPr lang="ka-GE" sz="2000" b="1">
                <a:solidFill>
                  <a:srgbClr val="FF0000"/>
                </a:solidFill>
                <a:latin typeface="+mj-lt"/>
                <a:sym typeface="Merriweather"/>
              </a:rPr>
              <a:t>ყველასათვის</a:t>
            </a:r>
            <a:endParaRPr lang="ka-GE" sz="2000" b="1" dirty="0">
              <a:solidFill>
                <a:srgbClr val="FF0000"/>
              </a:solidFill>
              <a:latin typeface="+mj-lt"/>
              <a:sym typeface="Merriweather"/>
            </a:endParaRPr>
          </a:p>
          <a:p>
            <a:pPr marL="285750" marR="0" lvl="0" indent="-285750" algn="just" rtl="0">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განათლება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განვითარებისთვის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კონცეფცია</a:t>
            </a:r>
            <a:r>
              <a:rPr lang="ka-GE" sz="1800" dirty="0">
                <a:solidFill>
                  <a:srgbClr val="002060"/>
                </a:solidFill>
                <a:latin typeface="+mj-lt"/>
                <a:ea typeface="Calibri"/>
                <a:cs typeface="Calibri"/>
                <a:sym typeface="Calibri"/>
              </a:rPr>
              <a:t> (ESD), </a:t>
            </a:r>
            <a:r>
              <a:rPr lang="ka-GE" sz="1800" dirty="0">
                <a:solidFill>
                  <a:srgbClr val="002060"/>
                </a:solidFill>
                <a:latin typeface="+mj-lt"/>
                <a:ea typeface="Merriweather"/>
                <a:cs typeface="Merriweather"/>
                <a:sym typeface="Merriweather"/>
              </a:rPr>
              <a:t>ერთიანი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ინსტიტუციური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მიდგომა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როგორც</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საკვანძო</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სტრატეგია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განვითარების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მისაღწევად</a:t>
            </a:r>
            <a:endParaRPr lang="ka-GE" sz="1800" dirty="0">
              <a:solidFill>
                <a:srgbClr val="002060"/>
              </a:solidFill>
              <a:latin typeface="+mj-lt"/>
              <a:ea typeface="Merriweather"/>
              <a:cs typeface="Merriweather"/>
              <a:sym typeface="Merriweather"/>
            </a:endParaRPr>
          </a:p>
          <a:p>
            <a:pPr marL="285750" indent="-285750" algn="just">
              <a:spcBef>
                <a:spcPts val="1400"/>
              </a:spcBef>
              <a:buClr>
                <a:srgbClr val="000000"/>
              </a:buClr>
              <a:buSzPct val="100000"/>
              <a:buFont typeface="Wingdings" panose="05000000000000000000" pitchFamily="2" charset="2"/>
              <a:buChar char="ü"/>
            </a:pPr>
            <a:r>
              <a:rPr lang="ka-GE">
                <a:solidFill>
                  <a:srgbClr val="002060"/>
                </a:solidFill>
                <a:ea typeface="Merriweather"/>
                <a:cs typeface="Merriweather"/>
                <a:sym typeface="Merriweather"/>
              </a:rPr>
              <a:t>ახალგაზრდებისა</a:t>
            </a:r>
            <a:r>
              <a:rPr lang="ka-GE">
                <a:solidFill>
                  <a:srgbClr val="002060"/>
                </a:solidFill>
                <a:ea typeface="Calibri"/>
                <a:cs typeface="Calibri"/>
                <a:sym typeface="Calibri"/>
              </a:rPr>
              <a:t> </a:t>
            </a:r>
            <a:r>
              <a:rPr lang="ka-GE" dirty="0">
                <a:solidFill>
                  <a:srgbClr val="002060"/>
                </a:solidFill>
                <a:ea typeface="Merriweather"/>
                <a:cs typeface="Merriweather"/>
                <a:sym typeface="Merriweather"/>
              </a:rPr>
              <a:t>და</a:t>
            </a:r>
            <a:r>
              <a:rPr lang="ka-GE" dirty="0">
                <a:solidFill>
                  <a:srgbClr val="002060"/>
                </a:solidFill>
                <a:ea typeface="Calibri"/>
                <a:cs typeface="Calibri"/>
                <a:sym typeface="Calibri"/>
              </a:rPr>
              <a:t> </a:t>
            </a:r>
            <a:r>
              <a:rPr lang="ka-GE" dirty="0">
                <a:solidFill>
                  <a:srgbClr val="002060"/>
                </a:solidFill>
                <a:ea typeface="Merriweather"/>
                <a:cs typeface="Merriweather"/>
                <a:sym typeface="Merriweather"/>
              </a:rPr>
              <a:t>მარგინალიზებული</a:t>
            </a:r>
            <a:r>
              <a:rPr lang="ka-GE" dirty="0">
                <a:solidFill>
                  <a:srgbClr val="002060"/>
                </a:solidFill>
                <a:ea typeface="Calibri"/>
                <a:cs typeface="Calibri"/>
                <a:sym typeface="Calibri"/>
              </a:rPr>
              <a:t> </a:t>
            </a:r>
            <a:r>
              <a:rPr lang="ka-GE">
                <a:solidFill>
                  <a:srgbClr val="002060"/>
                </a:solidFill>
                <a:ea typeface="Merriweather"/>
                <a:cs typeface="Merriweather"/>
                <a:sym typeface="Merriweather"/>
              </a:rPr>
              <a:t>ჯგუფების</a:t>
            </a:r>
            <a:r>
              <a:rPr lang="ka-GE">
                <a:solidFill>
                  <a:srgbClr val="002060"/>
                </a:solidFill>
                <a:ea typeface="Calibri"/>
                <a:cs typeface="Calibri"/>
                <a:sym typeface="Calibri"/>
              </a:rPr>
              <a:t> </a:t>
            </a:r>
            <a:r>
              <a:rPr lang="ka-GE">
                <a:solidFill>
                  <a:srgbClr val="002060"/>
                </a:solidFill>
                <a:ea typeface="Merriweather"/>
                <a:cs typeface="Merriweather"/>
                <a:sym typeface="Merriweather"/>
              </a:rPr>
              <a:t>გაძლიერება</a:t>
            </a:r>
            <a:endParaRPr lang="ka-GE" dirty="0">
              <a:solidFill>
                <a:srgbClr val="002060"/>
              </a:solidFill>
              <a:ea typeface="Merriweather"/>
              <a:cs typeface="Merriweather"/>
              <a:sym typeface="Merriweather"/>
            </a:endParaRPr>
          </a:p>
        </p:txBody>
      </p:sp>
      <p:pic>
        <p:nvPicPr>
          <p:cNvPr id="3" name="Shape 307">
            <a:extLst>
              <a:ext uri="{FF2B5EF4-FFF2-40B4-BE49-F238E27FC236}">
                <a16:creationId xmlns:a16="http://schemas.microsoft.com/office/drawing/2014/main" id="{F7E46859-760F-4E92-8FDE-53DC0A592073}"/>
              </a:ext>
            </a:extLst>
          </p:cNvPr>
          <p:cNvPicPr preferRelativeResize="0"/>
          <p:nvPr/>
        </p:nvPicPr>
        <p:blipFill rotWithShape="1">
          <a:blip r:embed="rId2" cstate="print">
            <a:alphaModFix/>
          </a:blip>
          <a:srcRect/>
          <a:stretch/>
        </p:blipFill>
        <p:spPr>
          <a:xfrm>
            <a:off x="168676" y="712215"/>
            <a:ext cx="988714" cy="847665"/>
          </a:xfrm>
          <a:prstGeom prst="rect">
            <a:avLst/>
          </a:prstGeom>
          <a:noFill/>
          <a:ln>
            <a:noFill/>
          </a:ln>
        </p:spPr>
      </p:pic>
      <p:sp>
        <p:nvSpPr>
          <p:cNvPr id="5" name="Shape 371">
            <a:extLst>
              <a:ext uri="{FF2B5EF4-FFF2-40B4-BE49-F238E27FC236}">
                <a16:creationId xmlns:a16="http://schemas.microsoft.com/office/drawing/2014/main" id="{D4513CD8-66B9-4FE2-A8F8-842251639B2A}"/>
              </a:ext>
            </a:extLst>
          </p:cNvPr>
          <p:cNvSpPr/>
          <p:nvPr/>
        </p:nvSpPr>
        <p:spPr>
          <a:xfrm>
            <a:off x="1232700" y="3154813"/>
            <a:ext cx="10568775" cy="3255512"/>
          </a:xfrm>
          <a:prstGeom prst="rect">
            <a:avLst/>
          </a:prstGeom>
          <a:ln/>
        </p:spPr>
        <p:style>
          <a:lnRef idx="2">
            <a:schemeClr val="accent5"/>
          </a:lnRef>
          <a:fillRef idx="1">
            <a:schemeClr val="lt1"/>
          </a:fillRef>
          <a:effectRef idx="0">
            <a:schemeClr val="accent5"/>
          </a:effectRef>
          <a:fontRef idx="minor">
            <a:schemeClr val="dk1"/>
          </a:fontRef>
        </p:style>
        <p:txBody>
          <a:bodyPr wrap="square" lIns="91425" tIns="45700" rIns="91425" bIns="45700" anchor="t" anchorCtr="0">
            <a:noAutofit/>
          </a:bodyPr>
          <a:lstStyle/>
          <a:p>
            <a:pPr algn="just">
              <a:buSzPct val="25000"/>
            </a:pPr>
            <a:r>
              <a:rPr lang="ka-GE" b="1">
                <a:solidFill>
                  <a:srgbClr val="00B0F0"/>
                </a:solidFill>
                <a:latin typeface="+mj-lt"/>
                <a:ea typeface="Merriweather"/>
                <a:cs typeface="Merriweather"/>
                <a:sym typeface="Merriweather"/>
              </a:rPr>
              <a:t>მიზანი</a:t>
            </a:r>
            <a:r>
              <a:rPr lang="ka-GE" b="1">
                <a:solidFill>
                  <a:srgbClr val="00B0F0"/>
                </a:solidFill>
                <a:latin typeface="+mj-lt"/>
                <a:ea typeface="Merriweather"/>
                <a:cs typeface="Merriweather"/>
                <a:sym typeface="Arial"/>
              </a:rPr>
              <a:t> 6:</a:t>
            </a:r>
            <a:r>
              <a:rPr lang="ka-GE" b="1">
                <a:solidFill>
                  <a:srgbClr val="00B0F0"/>
                </a:solidFill>
                <a:latin typeface="+mj-lt"/>
                <a:ea typeface="Merriweather"/>
                <a:cs typeface="Merriweather"/>
                <a:sym typeface="Times New Roman"/>
              </a:rPr>
              <a:t>  </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წყლის</a:t>
            </a:r>
            <a:r>
              <a:rPr lang="ka-GE" b="1">
                <a:solidFill>
                  <a:srgbClr val="00B0F0"/>
                </a:solidFill>
                <a:latin typeface="+mj-lt"/>
                <a:ea typeface="Merriweather"/>
                <a:cs typeface="Merriweather"/>
                <a:sym typeface="Arial"/>
              </a:rPr>
              <a:t> რესურსების </a:t>
            </a:r>
            <a:r>
              <a:rPr lang="ka-GE" b="1">
                <a:solidFill>
                  <a:srgbClr val="00B0F0"/>
                </a:solidFill>
                <a:latin typeface="+mj-lt"/>
                <a:ea typeface="Merriweather"/>
                <a:cs typeface="Merriweather"/>
                <a:sym typeface="Merriweather"/>
              </a:rPr>
              <a:t>მდგრადი</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მართვისა</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და</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სანიტარული</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ნორმების</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დაცვის</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საყოველთაო</a:t>
            </a:r>
            <a:r>
              <a:rPr lang="ka-GE" b="1">
                <a:solidFill>
                  <a:srgbClr val="00B0F0"/>
                </a:solidFill>
                <a:latin typeface="+mj-lt"/>
                <a:ea typeface="Merriweather"/>
                <a:cs typeface="Merriweather"/>
                <a:sym typeface="Arial"/>
              </a:rPr>
              <a:t> </a:t>
            </a:r>
            <a:r>
              <a:rPr lang="ka-GE" b="1">
                <a:solidFill>
                  <a:srgbClr val="00B0F0"/>
                </a:solidFill>
                <a:latin typeface="+mj-lt"/>
                <a:ea typeface="Merriweather"/>
                <a:cs typeface="Merriweather"/>
                <a:sym typeface="Merriweather"/>
              </a:rPr>
              <a:t>უზრუნველყოფა</a:t>
            </a:r>
            <a:endParaRPr lang="ka-GE" sz="1800" b="1" dirty="0">
              <a:solidFill>
                <a:srgbClr val="00B0F0"/>
              </a:solidFill>
              <a:latin typeface="+mj-lt"/>
              <a:ea typeface="Merriweather"/>
              <a:cs typeface="Merriweather"/>
              <a:sym typeface="Merriweather"/>
            </a:endParaRPr>
          </a:p>
          <a:p>
            <a:pPr marL="285750" lvl="0" indent="-285750" algn="just">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თანაბარი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ხელმისაწვდომობის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მნიშვნელობა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სუფთა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სასმელ</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წყალზე</a:t>
            </a:r>
            <a:r>
              <a:rPr lang="ka-GE" sz="1800">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სოციალური</a:t>
            </a:r>
            <a:r>
              <a:rPr lang="ka-GE">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და</a:t>
            </a:r>
            <a:r>
              <a:rPr lang="ka-GE">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ეკონომიკური</a:t>
            </a:r>
            <a:r>
              <a:rPr lang="ka-GE">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ზეწოლის</a:t>
            </a:r>
            <a:r>
              <a:rPr lang="ka-GE">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ფონზე</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სითბურ</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ტალღებთან</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გვალვებთან</a:t>
            </a:r>
            <a:r>
              <a:rPr lang="ka-GE">
                <a:solidFill>
                  <a:srgbClr val="002060"/>
                </a:solidFill>
                <a:latin typeface="+mj-lt"/>
                <a:ea typeface="Merriweather"/>
                <a:cs typeface="Merriweather"/>
                <a:sym typeface="Merriweather"/>
              </a:rPr>
              <a:t> გამკლავება</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მეორე</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მხრივ</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კი,</a:t>
            </a:r>
            <a:r>
              <a:rPr lang="ka-GE" sz="1800">
                <a:solidFill>
                  <a:srgbClr val="002060"/>
                </a:solidFill>
                <a:latin typeface="+mj-lt"/>
                <a:ea typeface="Calibri"/>
                <a:cs typeface="Calibri"/>
                <a:sym typeface="Calibri"/>
              </a:rPr>
              <a:t> </a:t>
            </a:r>
            <a:r>
              <a:rPr lang="ka-GE">
                <a:solidFill>
                  <a:srgbClr val="002060"/>
                </a:solidFill>
                <a:latin typeface="+mj-lt"/>
                <a:ea typeface="Merriweather"/>
                <a:cs typeface="Merriweather"/>
                <a:sym typeface="Merriweather"/>
              </a:rPr>
              <a:t>ჭარბწყლიანობა წყალდიდობებისა</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წყალმოვარდნების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გამო</a:t>
            </a:r>
            <a:r>
              <a:rPr lang="ka-GE" sz="1800">
                <a:solidFill>
                  <a:srgbClr val="002060"/>
                </a:solidFill>
                <a:latin typeface="+mj-lt"/>
                <a:ea typeface="Calibri"/>
                <a:cs typeface="Calibri"/>
                <a:sym typeface="Calibri"/>
              </a:rPr>
              <a:t>) </a:t>
            </a:r>
            <a:endParaRPr lang="ka-GE" sz="1800" dirty="0">
              <a:solidFill>
                <a:srgbClr val="002060"/>
              </a:solidFill>
              <a:latin typeface="+mj-lt"/>
              <a:ea typeface="Calibri"/>
              <a:cs typeface="Calibri"/>
              <a:sym typeface="Calibri"/>
            </a:endParaRPr>
          </a:p>
          <a:p>
            <a:pPr marL="285750" marR="0" lvl="0" indent="-285750" algn="just" rtl="0">
              <a:spcBef>
                <a:spcPts val="1400"/>
              </a:spcBef>
              <a:buClr>
                <a:srgbClr val="000000"/>
              </a:buClr>
              <a:buSzPct val="100000"/>
              <a:buFont typeface="Wingdings" panose="05000000000000000000" pitchFamily="2" charset="2"/>
              <a:buChar char="ü"/>
            </a:pPr>
            <a:endParaRPr lang="ka-GE" sz="1800" dirty="0">
              <a:solidFill>
                <a:srgbClr val="002060"/>
              </a:solidFill>
              <a:latin typeface="+mj-lt"/>
              <a:ea typeface="Calibri"/>
              <a:cs typeface="Calibri"/>
              <a:sym typeface="Calibri"/>
            </a:endParaRPr>
          </a:p>
          <a:p>
            <a:pPr marL="285750" marR="0" lvl="0" indent="-285750" algn="just" rtl="0">
              <a:spcBef>
                <a:spcPts val="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წყლის</a:t>
            </a:r>
            <a:r>
              <a:rPr lang="ka-GE" sz="1800">
                <a:solidFill>
                  <a:srgbClr val="002060"/>
                </a:solidFill>
                <a:latin typeface="+mj-lt"/>
                <a:ea typeface="Calibri"/>
                <a:cs typeface="Calibri"/>
                <a:sym typeface="Calibri"/>
              </a:rPr>
              <a:t> რესურსების </a:t>
            </a:r>
            <a:r>
              <a:rPr lang="ka-GE" sz="1800">
                <a:solidFill>
                  <a:srgbClr val="002060"/>
                </a:solidFill>
                <a:latin typeface="+mj-lt"/>
                <a:ea typeface="Merriweather"/>
                <a:cs typeface="Merriweather"/>
                <a:sym typeface="Merriweather"/>
              </a:rPr>
              <a:t>ნაკლებობა</a:t>
            </a:r>
            <a:r>
              <a:rPr lang="ka-GE" sz="1800">
                <a:solidFill>
                  <a:srgbClr val="002060"/>
                </a:solidFill>
                <a:latin typeface="+mj-lt"/>
                <a:ea typeface="Calibri"/>
                <a:cs typeface="Calibri"/>
                <a:sym typeface="Calibri"/>
              </a:rPr>
              <a:t> </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ეკონომიკური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ფიზიკური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წყალთან</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დაკავშირებული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დაავადებები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დაზოგვა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სანიტარიასთან</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დაკავშირებული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აქტივობები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შეგროვება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პროგრამები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ტექნოლოგიები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გამტკნარება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გაფილტვრა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რეციკლირება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ხელახალი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გამოყენება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დაცული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წყალშემკრები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ლანდშაფტები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რესურსების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მართვა</a:t>
            </a:r>
          </a:p>
        </p:txBody>
      </p:sp>
      <p:pic>
        <p:nvPicPr>
          <p:cNvPr id="6" name="Shape 308">
            <a:extLst>
              <a:ext uri="{FF2B5EF4-FFF2-40B4-BE49-F238E27FC236}">
                <a16:creationId xmlns:a16="http://schemas.microsoft.com/office/drawing/2014/main" id="{E0010E91-77F4-49E8-9DB5-170E20260E76}"/>
              </a:ext>
            </a:extLst>
          </p:cNvPr>
          <p:cNvPicPr preferRelativeResize="0"/>
          <p:nvPr/>
        </p:nvPicPr>
        <p:blipFill rotWithShape="1">
          <a:blip r:embed="rId3" cstate="print">
            <a:alphaModFix/>
          </a:blip>
          <a:srcRect/>
          <a:stretch/>
        </p:blipFill>
        <p:spPr>
          <a:xfrm>
            <a:off x="147278" y="3169641"/>
            <a:ext cx="1038687" cy="896020"/>
          </a:xfrm>
          <a:prstGeom prst="rect">
            <a:avLst/>
          </a:prstGeom>
          <a:noFill/>
          <a:ln>
            <a:noFill/>
          </a:ln>
        </p:spPr>
      </p:pic>
    </p:spTree>
    <p:extLst>
      <p:ext uri="{BB962C8B-B14F-4D97-AF65-F5344CB8AC3E}">
        <p14:creationId xmlns:p14="http://schemas.microsoft.com/office/powerpoint/2010/main" val="684683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72">
            <a:extLst>
              <a:ext uri="{FF2B5EF4-FFF2-40B4-BE49-F238E27FC236}">
                <a16:creationId xmlns:a16="http://schemas.microsoft.com/office/drawing/2014/main" id="{2F79110C-4239-4CB4-8871-47C6121AAC4C}"/>
              </a:ext>
            </a:extLst>
          </p:cNvPr>
          <p:cNvSpPr/>
          <p:nvPr/>
        </p:nvSpPr>
        <p:spPr>
          <a:xfrm>
            <a:off x="1228725" y="703631"/>
            <a:ext cx="10725150" cy="2868244"/>
          </a:xfrm>
          <a:prstGeom prst="rect">
            <a:avLst/>
          </a:prstGeom>
          <a:ln/>
        </p:spPr>
        <p:style>
          <a:lnRef idx="2">
            <a:schemeClr val="accent4"/>
          </a:lnRef>
          <a:fillRef idx="1">
            <a:schemeClr val="lt1"/>
          </a:fillRef>
          <a:effectRef idx="0">
            <a:schemeClr val="accent4"/>
          </a:effectRef>
          <a:fontRef idx="minor">
            <a:schemeClr val="dk1"/>
          </a:fontRef>
        </p:style>
        <p:txBody>
          <a:bodyPr wrap="square" lIns="91425" tIns="45700" rIns="91425" bIns="45700" anchor="t" anchorCtr="0">
            <a:noAutofit/>
          </a:bodyPr>
          <a:lstStyle/>
          <a:p>
            <a:pPr algn="just">
              <a:buSzPct val="25000"/>
            </a:pPr>
            <a:r>
              <a:rPr lang="ka-GE" sz="2000" b="1">
                <a:solidFill>
                  <a:srgbClr val="FFC000"/>
                </a:solidFill>
                <a:latin typeface="+mj-lt"/>
                <a:ea typeface="Merriweather"/>
                <a:cs typeface="Merriweather"/>
                <a:sym typeface="Merriweather"/>
              </a:rPr>
              <a:t>მიზანი</a:t>
            </a:r>
            <a:r>
              <a:rPr lang="ka-GE" sz="2000" b="1">
                <a:solidFill>
                  <a:srgbClr val="FFC000"/>
                </a:solidFill>
                <a:latin typeface="+mj-lt"/>
                <a:ea typeface="Merriweather"/>
                <a:cs typeface="Merriweather"/>
                <a:sym typeface="Arial"/>
              </a:rPr>
              <a:t> 7: </a:t>
            </a:r>
            <a:r>
              <a:rPr lang="ka-GE" sz="2000" b="1">
                <a:solidFill>
                  <a:srgbClr val="FFC000"/>
                </a:solidFill>
                <a:latin typeface="+mj-lt"/>
                <a:ea typeface="Merriweather"/>
                <a:cs typeface="Merriweather"/>
                <a:sym typeface="Merriweather"/>
              </a:rPr>
              <a:t>ხელმისაწვდომი</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საიმედო</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სტაბილური</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და</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თანამედროვე</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ენერგიის</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Times New Roman"/>
              </a:rPr>
              <a:t> </a:t>
            </a:r>
            <a:r>
              <a:rPr lang="ka-GE" sz="2000" b="1">
                <a:solidFill>
                  <a:srgbClr val="FFC000"/>
                </a:solidFill>
                <a:latin typeface="+mj-lt"/>
                <a:ea typeface="Merriweather"/>
                <a:cs typeface="Merriweather"/>
                <a:sym typeface="Merriweather"/>
              </a:rPr>
              <a:t>საყოველთაო</a:t>
            </a:r>
            <a:r>
              <a:rPr lang="ka-GE" sz="2000" b="1">
                <a:solidFill>
                  <a:srgbClr val="FFC000"/>
                </a:solidFill>
                <a:latin typeface="+mj-lt"/>
                <a:ea typeface="Merriweather"/>
                <a:cs typeface="Merriweather"/>
                <a:sym typeface="Arial"/>
              </a:rPr>
              <a:t> </a:t>
            </a:r>
            <a:r>
              <a:rPr lang="ka-GE" sz="2000" b="1">
                <a:solidFill>
                  <a:srgbClr val="FFC000"/>
                </a:solidFill>
                <a:latin typeface="+mj-lt"/>
                <a:ea typeface="Merriweather"/>
                <a:cs typeface="Merriweather"/>
                <a:sym typeface="Merriweather"/>
              </a:rPr>
              <a:t>ხელმისაწვდომობა</a:t>
            </a:r>
            <a:endParaRPr lang="ka-GE" sz="2000" b="1" dirty="0">
              <a:solidFill>
                <a:srgbClr val="FFC000"/>
              </a:solidFill>
              <a:latin typeface="+mj-lt"/>
              <a:ea typeface="Merriweather"/>
              <a:cs typeface="Merriweather"/>
              <a:sym typeface="Merriweather"/>
            </a:endParaRPr>
          </a:p>
          <a:p>
            <a:pPr marL="285750" marR="0" lvl="0" indent="-285750" algn="just" rtl="0">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ენერგიის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სახეები</a:t>
            </a:r>
            <a:r>
              <a:rPr lang="ka-GE" sz="1800" dirty="0">
                <a:solidFill>
                  <a:srgbClr val="002060"/>
                </a:solidFill>
                <a:latin typeface="+mj-lt"/>
                <a:ea typeface="Calibri"/>
                <a:cs typeface="Calibri"/>
                <a:sym typeface="Calibri"/>
              </a:rPr>
              <a:t> - </a:t>
            </a:r>
            <a:r>
              <a:rPr lang="ka-GE" sz="1800" dirty="0">
                <a:solidFill>
                  <a:srgbClr val="002060"/>
                </a:solidFill>
                <a:latin typeface="+mj-lt"/>
                <a:ea typeface="Merriweather"/>
                <a:cs typeface="Merriweather"/>
                <a:sym typeface="Merriweather"/>
              </a:rPr>
              <a:t>განახლებადი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მზის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ქარის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გეოთერმული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მიქცევა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მოქცევის</a:t>
            </a: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ენერგიის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ეფექტიანობა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დაზოგვა</a:t>
            </a: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ენერგიის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პოლიტიკური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ეკონომიკური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სოციალური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ფაქტორები (მაგ</a:t>
            </a:r>
            <a:r>
              <a:rPr lang="ka-GE" sz="1800" dirty="0">
                <a:solidFill>
                  <a:srgbClr val="002060"/>
                </a:solidFill>
                <a:latin typeface="+mj-lt"/>
                <a:ea typeface="Merriweather"/>
                <a:cs typeface="Merriweather"/>
                <a:sym typeface="Merriweather"/>
              </a:rPr>
              <a:t>.</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დიდი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მასშტაბის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ჰელიოსადგური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ან</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ჰესი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პოლიტიკურ</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ეკონომიკურ</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ინტერესთა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კონფლიქტი</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ადგილობრივ</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მოსახლეობასთან</a:t>
            </a:r>
            <a:endParaRPr lang="ka-GE" sz="1800" dirty="0">
              <a:solidFill>
                <a:srgbClr val="002060"/>
              </a:solidFill>
              <a:latin typeface="+mj-lt"/>
              <a:ea typeface="Calibri"/>
              <a:cs typeface="Calibri"/>
              <a:sym typeface="Calibri"/>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ენერგიის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წარმოებასთან</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მიწოდებასა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გამოყენებასთან</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დაკავშირებული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გარემოზე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ზემოქმედების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საკითხები</a:t>
            </a:r>
          </a:p>
        </p:txBody>
      </p:sp>
      <p:pic>
        <p:nvPicPr>
          <p:cNvPr id="3" name="Shape 332">
            <a:extLst>
              <a:ext uri="{FF2B5EF4-FFF2-40B4-BE49-F238E27FC236}">
                <a16:creationId xmlns:a16="http://schemas.microsoft.com/office/drawing/2014/main" id="{47A59F52-FBF1-4327-9FC9-AE0ACF8E3C18}"/>
              </a:ext>
            </a:extLst>
          </p:cNvPr>
          <p:cNvPicPr preferRelativeResize="0"/>
          <p:nvPr/>
        </p:nvPicPr>
        <p:blipFill rotWithShape="1">
          <a:blip r:embed="rId2" cstate="print">
            <a:alphaModFix/>
          </a:blip>
          <a:srcRect/>
          <a:stretch/>
        </p:blipFill>
        <p:spPr>
          <a:xfrm>
            <a:off x="96035" y="703631"/>
            <a:ext cx="1001557" cy="812398"/>
          </a:xfrm>
          <a:prstGeom prst="rect">
            <a:avLst/>
          </a:prstGeom>
          <a:noFill/>
          <a:ln>
            <a:noFill/>
          </a:ln>
        </p:spPr>
      </p:pic>
      <p:sp>
        <p:nvSpPr>
          <p:cNvPr id="5" name="Shape 378">
            <a:extLst>
              <a:ext uri="{FF2B5EF4-FFF2-40B4-BE49-F238E27FC236}">
                <a16:creationId xmlns:a16="http://schemas.microsoft.com/office/drawing/2014/main" id="{269F0087-EE21-4D58-A9B0-448BEF532469}"/>
              </a:ext>
            </a:extLst>
          </p:cNvPr>
          <p:cNvSpPr/>
          <p:nvPr/>
        </p:nvSpPr>
        <p:spPr>
          <a:xfrm>
            <a:off x="1209675" y="3800626"/>
            <a:ext cx="10756155" cy="2487860"/>
          </a:xfrm>
          <a:prstGeom prst="rect">
            <a:avLst/>
          </a:prstGeom>
          <a:ln/>
        </p:spPr>
        <p:style>
          <a:lnRef idx="2">
            <a:schemeClr val="accent4"/>
          </a:lnRef>
          <a:fillRef idx="1">
            <a:schemeClr val="lt1"/>
          </a:fillRef>
          <a:effectRef idx="0">
            <a:schemeClr val="accent4"/>
          </a:effectRef>
          <a:fontRef idx="minor">
            <a:schemeClr val="dk1"/>
          </a:fontRef>
        </p:style>
        <p:txBody>
          <a:bodyPr wrap="square" lIns="91425" tIns="45700" rIns="91425" bIns="45700" anchor="t" anchorCtr="0">
            <a:noAutofit/>
          </a:bodyPr>
          <a:lstStyle/>
          <a:p>
            <a:pPr lvl="0" algn="just">
              <a:buSzPct val="25000"/>
            </a:pPr>
            <a:r>
              <a:rPr lang="ka-GE" sz="2000" b="1">
                <a:solidFill>
                  <a:schemeClr val="accent4">
                    <a:lumMod val="75000"/>
                  </a:schemeClr>
                </a:solidFill>
                <a:latin typeface="+mj-lt"/>
                <a:sym typeface="Merriweather"/>
              </a:rPr>
              <a:t>მიზანი 11. ქალაქებისა</a:t>
            </a:r>
            <a:r>
              <a:rPr lang="ka-GE" b="1">
                <a:solidFill>
                  <a:schemeClr val="accent4">
                    <a:lumMod val="75000"/>
                  </a:schemeClr>
                </a:solidFill>
                <a:ea typeface="Arial"/>
                <a:cs typeface="Arial"/>
                <a:sym typeface="Arial"/>
              </a:rPr>
              <a:t> </a:t>
            </a:r>
            <a:r>
              <a:rPr lang="ka-GE" sz="2000" b="1" dirty="0">
                <a:solidFill>
                  <a:schemeClr val="accent4">
                    <a:lumMod val="75000"/>
                  </a:schemeClr>
                </a:solidFill>
                <a:latin typeface="+mj-lt"/>
                <a:sym typeface="Merriweather"/>
              </a:rPr>
              <a:t>და</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დასახლებების</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ინკლუზიური</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უსაფრთხო</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და</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მდგრადი</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განვითარება</a:t>
            </a:r>
            <a:r>
              <a:rPr lang="ka-GE" sz="2000" b="1" dirty="0">
                <a:solidFill>
                  <a:schemeClr val="accent4">
                    <a:lumMod val="75000"/>
                  </a:schemeClr>
                </a:solidFill>
                <a:latin typeface="+mj-lt"/>
                <a:sym typeface="Arial"/>
              </a:rPr>
              <a:t>. </a:t>
            </a:r>
            <a:r>
              <a:rPr lang="ka-GE" sz="2000" b="1" dirty="0">
                <a:solidFill>
                  <a:schemeClr val="accent4">
                    <a:lumMod val="75000"/>
                  </a:schemeClr>
                </a:solidFill>
                <a:latin typeface="+mj-lt"/>
                <a:sym typeface="Merriweather"/>
              </a:rPr>
              <a:t>მდგრადი</a:t>
            </a:r>
            <a:r>
              <a:rPr lang="ka-GE" sz="2000" b="1" dirty="0">
                <a:solidFill>
                  <a:schemeClr val="accent4">
                    <a:lumMod val="75000"/>
                  </a:schemeClr>
                </a:solidFill>
                <a:latin typeface="+mj-lt"/>
                <a:sym typeface="Calibri"/>
              </a:rPr>
              <a:t> </a:t>
            </a:r>
            <a:r>
              <a:rPr lang="ka-GE" sz="2000" b="1" dirty="0">
                <a:solidFill>
                  <a:schemeClr val="accent4">
                    <a:lumMod val="75000"/>
                  </a:schemeClr>
                </a:solidFill>
                <a:latin typeface="+mj-lt"/>
                <a:sym typeface="Merriweather"/>
              </a:rPr>
              <a:t>და</a:t>
            </a:r>
            <a:r>
              <a:rPr lang="ka-GE" sz="2000" b="1" dirty="0">
                <a:solidFill>
                  <a:schemeClr val="accent4">
                    <a:lumMod val="75000"/>
                  </a:schemeClr>
                </a:solidFill>
                <a:latin typeface="+mj-lt"/>
                <a:sym typeface="Calibri"/>
              </a:rPr>
              <a:t> </a:t>
            </a:r>
            <a:r>
              <a:rPr lang="ka-GE" sz="2000" b="1" dirty="0">
                <a:solidFill>
                  <a:schemeClr val="accent4">
                    <a:lumMod val="75000"/>
                  </a:schemeClr>
                </a:solidFill>
                <a:latin typeface="+mj-lt"/>
                <a:sym typeface="Merriweather"/>
              </a:rPr>
              <a:t>უსაფრთხო</a:t>
            </a:r>
            <a:r>
              <a:rPr lang="ka-GE" sz="2000" b="1" dirty="0">
                <a:solidFill>
                  <a:schemeClr val="accent4">
                    <a:lumMod val="75000"/>
                  </a:schemeClr>
                </a:solidFill>
                <a:latin typeface="+mj-lt"/>
                <a:sym typeface="Calibri"/>
              </a:rPr>
              <a:t> </a:t>
            </a:r>
            <a:r>
              <a:rPr lang="ka-GE" sz="2000" b="1" dirty="0">
                <a:solidFill>
                  <a:schemeClr val="accent4">
                    <a:lumMod val="75000"/>
                  </a:schemeClr>
                </a:solidFill>
                <a:latin typeface="+mj-lt"/>
                <a:sym typeface="Merriweather"/>
              </a:rPr>
              <a:t>საკვები</a:t>
            </a:r>
          </a:p>
          <a:p>
            <a:pPr lvl="0" algn="just">
              <a:buSzPct val="25000"/>
            </a:pPr>
            <a:endParaRPr lang="ka-GE" sz="2000" b="1" dirty="0">
              <a:solidFill>
                <a:schemeClr val="accent4">
                  <a:lumMod val="75000"/>
                </a:schemeClr>
              </a:solidFill>
              <a:latin typeface="+mj-lt"/>
              <a:sym typeface="Merriweather"/>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ურბანული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ეკოლოგია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ველური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ბუნების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ადაპტაცია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თანამედროვე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დასახლებებთან</a:t>
            </a: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შენობა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ნაგებობები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სივრცითი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განვითარება</a:t>
            </a:r>
            <a:r>
              <a:rPr lang="ka-GE" sz="1800" dirty="0">
                <a:solidFill>
                  <a:srgbClr val="002060"/>
                </a:solidFill>
                <a:latin typeface="+mj-lt"/>
                <a:ea typeface="Calibri"/>
                <a:cs typeface="Calibri"/>
                <a:sym typeface="Calibri"/>
              </a:rPr>
              <a:t> </a:t>
            </a:r>
          </a:p>
          <a:p>
            <a:pPr marL="285750" marR="0" lvl="0" indent="-285750" algn="just" rtl="0">
              <a:spcBef>
                <a:spcPts val="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ნარჩენების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მართვა</a:t>
            </a:r>
            <a:endParaRPr lang="ka-GE" sz="1800" dirty="0">
              <a:solidFill>
                <a:srgbClr val="002060"/>
              </a:solidFill>
              <a:latin typeface="+mj-lt"/>
              <a:ea typeface="Calibri"/>
              <a:cs typeface="Calibri"/>
              <a:sym typeface="Calibri"/>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ციკლი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მწვანე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სახურავი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წვიმის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შეგროვება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ძველი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არხების</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კალაპოტების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განახლება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ურბანული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სადრენაჟო</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სისტემები</a:t>
            </a:r>
            <a:r>
              <a:rPr lang="ka-GE" sz="1800" dirty="0">
                <a:solidFill>
                  <a:srgbClr val="002060"/>
                </a:solidFill>
                <a:latin typeface="+mj-lt"/>
                <a:ea typeface="Calibri"/>
                <a:cs typeface="Calibri"/>
                <a:sym typeface="Calibri"/>
              </a:rPr>
              <a:t>)</a:t>
            </a:r>
          </a:p>
        </p:txBody>
      </p:sp>
      <p:pic>
        <p:nvPicPr>
          <p:cNvPr id="6" name="Shape 324">
            <a:extLst>
              <a:ext uri="{FF2B5EF4-FFF2-40B4-BE49-F238E27FC236}">
                <a16:creationId xmlns:a16="http://schemas.microsoft.com/office/drawing/2014/main" id="{6ECA29F0-7F9C-4176-9904-7495F76851CE}"/>
              </a:ext>
            </a:extLst>
          </p:cNvPr>
          <p:cNvPicPr preferRelativeResize="0"/>
          <p:nvPr/>
        </p:nvPicPr>
        <p:blipFill rotWithShape="1">
          <a:blip r:embed="rId3" cstate="print">
            <a:alphaModFix/>
          </a:blip>
          <a:srcRect/>
          <a:stretch/>
        </p:blipFill>
        <p:spPr>
          <a:xfrm>
            <a:off x="96035" y="3800626"/>
            <a:ext cx="1008865" cy="895199"/>
          </a:xfrm>
          <a:prstGeom prst="rect">
            <a:avLst/>
          </a:prstGeom>
          <a:noFill/>
          <a:ln>
            <a:noFill/>
          </a:ln>
        </p:spPr>
      </p:pic>
    </p:spTree>
    <p:extLst>
      <p:ext uri="{BB962C8B-B14F-4D97-AF65-F5344CB8AC3E}">
        <p14:creationId xmlns:p14="http://schemas.microsoft.com/office/powerpoint/2010/main" val="899272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Shape 378"/>
          <p:cNvSpPr/>
          <p:nvPr/>
        </p:nvSpPr>
        <p:spPr>
          <a:xfrm>
            <a:off x="0" y="86885"/>
            <a:ext cx="10580914" cy="2487860"/>
          </a:xfrm>
          <a:prstGeom prst="rect">
            <a:avLst/>
          </a:prstGeom>
          <a:noFill/>
          <a:ln>
            <a:noFill/>
          </a:ln>
        </p:spPr>
        <p:txBody>
          <a:bodyPr wrap="square" lIns="91425" tIns="45700" rIns="91425" bIns="45700" anchor="t" anchorCtr="0">
            <a:noAutofit/>
          </a:bodyPr>
          <a:lstStyle/>
          <a:p>
            <a:pPr marL="0" marR="0" lvl="0" indent="0" algn="just" rtl="0">
              <a:spcBef>
                <a:spcPts val="0"/>
              </a:spcBef>
              <a:spcAft>
                <a:spcPts val="0"/>
              </a:spcAft>
              <a:buSzPct val="25000"/>
              <a:buNone/>
            </a:pPr>
            <a:endParaRPr lang="ka-GE" sz="1800" dirty="0">
              <a:solidFill>
                <a:srgbClr val="000000"/>
              </a:solidFill>
              <a:latin typeface="Calibri"/>
              <a:ea typeface="Calibri"/>
              <a:cs typeface="Calibri"/>
              <a:sym typeface="Calibri"/>
            </a:endParaRPr>
          </a:p>
        </p:txBody>
      </p:sp>
      <p:sp>
        <p:nvSpPr>
          <p:cNvPr id="379" name="Shape 379"/>
          <p:cNvSpPr/>
          <p:nvPr/>
        </p:nvSpPr>
        <p:spPr>
          <a:xfrm>
            <a:off x="1266825" y="581024"/>
            <a:ext cx="10925175" cy="2571751"/>
          </a:xfrm>
          <a:prstGeom prst="rect">
            <a:avLst/>
          </a:prstGeom>
          <a:ln/>
        </p:spPr>
        <p:style>
          <a:lnRef idx="2">
            <a:schemeClr val="accent4"/>
          </a:lnRef>
          <a:fillRef idx="1">
            <a:schemeClr val="lt1"/>
          </a:fillRef>
          <a:effectRef idx="0">
            <a:schemeClr val="accent4"/>
          </a:effectRef>
          <a:fontRef idx="minor">
            <a:schemeClr val="dk1"/>
          </a:fontRef>
        </p:style>
        <p:txBody>
          <a:bodyPr wrap="square" lIns="91425" tIns="45700" rIns="91425" bIns="45700" anchor="t" anchorCtr="0">
            <a:noAutofit/>
          </a:bodyPr>
          <a:lstStyle/>
          <a:p>
            <a:pPr algn="just">
              <a:buSzPct val="25000"/>
            </a:pPr>
            <a:r>
              <a:rPr lang="ka-GE" b="1">
                <a:solidFill>
                  <a:schemeClr val="accent4">
                    <a:lumMod val="75000"/>
                  </a:schemeClr>
                </a:solidFill>
                <a:latin typeface="+mj-lt"/>
                <a:ea typeface="Merriweather"/>
                <a:cs typeface="Merriweather"/>
                <a:sym typeface="Merriweather"/>
              </a:rPr>
              <a:t>მიზანი</a:t>
            </a:r>
            <a:r>
              <a:rPr lang="ka-GE" b="1">
                <a:solidFill>
                  <a:schemeClr val="accent4">
                    <a:lumMod val="75000"/>
                  </a:schemeClr>
                </a:solidFill>
                <a:latin typeface="+mj-lt"/>
                <a:ea typeface="Merriweather"/>
                <a:cs typeface="Merriweather"/>
                <a:sym typeface="Arial"/>
              </a:rPr>
              <a:t> </a:t>
            </a:r>
            <a:r>
              <a:rPr lang="ka-GE" b="1" dirty="0">
                <a:solidFill>
                  <a:schemeClr val="accent4">
                    <a:lumMod val="75000"/>
                  </a:schemeClr>
                </a:solidFill>
                <a:latin typeface="+mj-lt"/>
                <a:ea typeface="Merriweather"/>
                <a:cs typeface="Merriweather"/>
                <a:sym typeface="Arial"/>
              </a:rPr>
              <a:t>12: </a:t>
            </a:r>
            <a:r>
              <a:rPr lang="ka-GE" b="1" dirty="0">
                <a:solidFill>
                  <a:schemeClr val="accent4">
                    <a:lumMod val="75000"/>
                  </a:schemeClr>
                </a:solidFill>
                <a:latin typeface="+mj-lt"/>
                <a:ea typeface="Merriweather"/>
                <a:cs typeface="Merriweather"/>
                <a:sym typeface="Merriweather"/>
              </a:rPr>
              <a:t>მდგრადი</a:t>
            </a:r>
            <a:r>
              <a:rPr lang="ka-GE" b="1" dirty="0">
                <a:solidFill>
                  <a:schemeClr val="accent4">
                    <a:lumMod val="75000"/>
                  </a:schemeClr>
                </a:solidFill>
                <a:latin typeface="+mj-lt"/>
                <a:ea typeface="Merriweather"/>
                <a:cs typeface="Merriweather"/>
                <a:sym typeface="Arial"/>
              </a:rPr>
              <a:t> </a:t>
            </a:r>
            <a:r>
              <a:rPr lang="ka-GE" b="1" dirty="0">
                <a:solidFill>
                  <a:schemeClr val="accent4">
                    <a:lumMod val="75000"/>
                  </a:schemeClr>
                </a:solidFill>
                <a:latin typeface="+mj-lt"/>
                <a:ea typeface="Merriweather"/>
                <a:cs typeface="Merriweather"/>
                <a:sym typeface="Merriweather"/>
              </a:rPr>
              <a:t>მოხმარება</a:t>
            </a:r>
            <a:r>
              <a:rPr lang="ka-GE" b="1" dirty="0">
                <a:solidFill>
                  <a:schemeClr val="accent4">
                    <a:lumMod val="75000"/>
                  </a:schemeClr>
                </a:solidFill>
                <a:latin typeface="+mj-lt"/>
                <a:ea typeface="Merriweather"/>
                <a:cs typeface="Merriweather"/>
                <a:sym typeface="Arial"/>
              </a:rPr>
              <a:t> </a:t>
            </a:r>
            <a:r>
              <a:rPr lang="ka-GE" b="1">
                <a:solidFill>
                  <a:schemeClr val="accent4">
                    <a:lumMod val="75000"/>
                  </a:schemeClr>
                </a:solidFill>
                <a:latin typeface="+mj-lt"/>
                <a:ea typeface="Merriweather"/>
                <a:cs typeface="Merriweather"/>
                <a:sym typeface="Merriweather"/>
              </a:rPr>
              <a:t>და</a:t>
            </a:r>
            <a:r>
              <a:rPr lang="ka-GE" b="1">
                <a:solidFill>
                  <a:schemeClr val="accent4">
                    <a:lumMod val="75000"/>
                  </a:schemeClr>
                </a:solidFill>
                <a:latin typeface="+mj-lt"/>
                <a:ea typeface="Merriweather"/>
                <a:cs typeface="Merriweather"/>
                <a:sym typeface="Arial"/>
              </a:rPr>
              <a:t> </a:t>
            </a:r>
            <a:r>
              <a:rPr lang="ka-GE" b="1">
                <a:solidFill>
                  <a:schemeClr val="accent4">
                    <a:lumMod val="75000"/>
                  </a:schemeClr>
                </a:solidFill>
                <a:latin typeface="+mj-lt"/>
                <a:ea typeface="Merriweather"/>
                <a:cs typeface="Merriweather"/>
                <a:sym typeface="Merriweather"/>
              </a:rPr>
              <a:t>წარმოება</a:t>
            </a:r>
            <a:endParaRPr lang="ka-GE" sz="1800" b="1" dirty="0">
              <a:solidFill>
                <a:schemeClr val="accent4">
                  <a:lumMod val="75000"/>
                </a:schemeClr>
              </a:solidFill>
              <a:latin typeface="+mj-lt"/>
              <a:ea typeface="Merriweather"/>
              <a:cs typeface="Merriweather"/>
              <a:sym typeface="Merriweather"/>
            </a:endParaRPr>
          </a:p>
          <a:p>
            <a:pPr marL="342900" marR="0" lvl="0" indent="-342900" algn="just" rtl="0">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წარმოება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მოხმარების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ისტორია</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აღდგენადი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და</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არააღდგენადი ბუნებრივი რესურსები</a:t>
            </a:r>
            <a:endParaRPr lang="ka-GE" sz="1800" dirty="0">
              <a:solidFill>
                <a:srgbClr val="002060"/>
              </a:solidFill>
              <a:latin typeface="+mj-lt"/>
              <a:ea typeface="Merriweather"/>
              <a:cs typeface="Merriweather"/>
              <a:sym typeface="Merriweather"/>
            </a:endParaRPr>
          </a:p>
          <a:p>
            <a:pPr marL="342900" marR="0" lvl="0" indent="-34290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ენერგიის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წარმოება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მოხმარება</a:t>
            </a:r>
          </a:p>
          <a:p>
            <a:pPr marL="342900" marR="0" lvl="0" indent="-34290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საკვების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წარმოება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მოხმარება</a:t>
            </a:r>
            <a:r>
              <a:rPr lang="ka-GE" sz="1800" dirty="0">
                <a:solidFill>
                  <a:srgbClr val="002060"/>
                </a:solidFill>
                <a:latin typeface="+mj-lt"/>
                <a:ea typeface="Calibri"/>
                <a:cs typeface="Calibri"/>
                <a:sym typeface="Calibri"/>
              </a:rPr>
              <a:t> </a:t>
            </a:r>
          </a:p>
          <a:p>
            <a:pPr marL="342900" marR="0" lvl="0" indent="-34290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ნარჩენების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გენერაცია</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და</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მართვა</a:t>
            </a:r>
            <a:r>
              <a:rPr lang="ka-GE" sz="1800">
                <a:solidFill>
                  <a:srgbClr val="002060"/>
                </a:solidFill>
                <a:latin typeface="+mj-lt"/>
                <a:ea typeface="Calibri"/>
                <a:cs typeface="Calibri"/>
                <a:sym typeface="Calibri"/>
              </a:rPr>
              <a:t> </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პრევენცია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შემცირება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გადამუშავება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ხელახალი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გამოყენება</a:t>
            </a:r>
            <a:r>
              <a:rPr lang="ka-GE" sz="1800" dirty="0">
                <a:solidFill>
                  <a:srgbClr val="002060"/>
                </a:solidFill>
                <a:latin typeface="+mj-lt"/>
                <a:ea typeface="Calibri"/>
                <a:cs typeface="Calibri"/>
                <a:sym typeface="Calibri"/>
              </a:rPr>
              <a:t>)</a:t>
            </a:r>
          </a:p>
          <a:p>
            <a:pPr marL="342900" marR="0" lvl="0" indent="-34290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ცხოვრების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სტილი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წარმოება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მოხმარების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მრავალფეროვანი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პრაქტიკა</a:t>
            </a:r>
          </a:p>
          <a:p>
            <a:pPr marL="342900" marR="0" lvl="0" indent="-34290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პროდუქციის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ნიშანი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აღრიცხვა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სერტიფიცირება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მაგ</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სამართლიანი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ვაჭრობა</a:t>
            </a:r>
            <a:r>
              <a:rPr lang="ka-GE" sz="1800" dirty="0">
                <a:solidFill>
                  <a:srgbClr val="002060"/>
                </a:solidFill>
                <a:latin typeface="+mj-lt"/>
                <a:ea typeface="Calibri"/>
                <a:cs typeface="Calibri"/>
                <a:sym typeface="Calibri"/>
              </a:rPr>
              <a:t> - fair trade)</a:t>
            </a:r>
          </a:p>
          <a:p>
            <a:pPr marL="342900" marR="0" lvl="0" indent="-342900" algn="just" rtl="0">
              <a:spcBef>
                <a:spcPts val="0"/>
              </a:spcBef>
              <a:spcAft>
                <a:spcPts val="0"/>
              </a:spcAft>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მწვანე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ეკონომიკა,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ცირკულარული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ეკონომიკა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მწვანე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ზრდა</a:t>
            </a:r>
          </a:p>
        </p:txBody>
      </p:sp>
      <p:pic>
        <p:nvPicPr>
          <p:cNvPr id="5" name="Shape 199">
            <a:extLst>
              <a:ext uri="{FF2B5EF4-FFF2-40B4-BE49-F238E27FC236}">
                <a16:creationId xmlns:a16="http://schemas.microsoft.com/office/drawing/2014/main" id="{645839E0-5754-4C0C-AA6C-95FD91C87110}"/>
              </a:ext>
            </a:extLst>
          </p:cNvPr>
          <p:cNvPicPr preferRelativeResize="0"/>
          <p:nvPr/>
        </p:nvPicPr>
        <p:blipFill rotWithShape="1">
          <a:blip r:embed="rId3" cstate="print">
            <a:alphaModFix/>
          </a:blip>
          <a:srcRect/>
          <a:stretch/>
        </p:blipFill>
        <p:spPr>
          <a:xfrm>
            <a:off x="220443" y="594804"/>
            <a:ext cx="995798" cy="834501"/>
          </a:xfrm>
          <a:prstGeom prst="rect">
            <a:avLst/>
          </a:prstGeom>
          <a:noFill/>
          <a:ln>
            <a:noFill/>
          </a:ln>
        </p:spPr>
      </p:pic>
      <p:sp>
        <p:nvSpPr>
          <p:cNvPr id="8" name="Shape 386">
            <a:extLst>
              <a:ext uri="{FF2B5EF4-FFF2-40B4-BE49-F238E27FC236}">
                <a16:creationId xmlns:a16="http://schemas.microsoft.com/office/drawing/2014/main" id="{DB6DF30F-AB5E-4A62-804D-84AFADBAA905}"/>
              </a:ext>
            </a:extLst>
          </p:cNvPr>
          <p:cNvSpPr/>
          <p:nvPr/>
        </p:nvSpPr>
        <p:spPr>
          <a:xfrm>
            <a:off x="1292968" y="3470686"/>
            <a:ext cx="10699642" cy="2625314"/>
          </a:xfrm>
          <a:prstGeom prst="rect">
            <a:avLst/>
          </a:prstGeom>
          <a:ln/>
        </p:spPr>
        <p:style>
          <a:lnRef idx="2">
            <a:schemeClr val="accent1"/>
          </a:lnRef>
          <a:fillRef idx="1">
            <a:schemeClr val="lt1"/>
          </a:fillRef>
          <a:effectRef idx="0">
            <a:schemeClr val="accent1"/>
          </a:effectRef>
          <a:fontRef idx="minor">
            <a:schemeClr val="dk1"/>
          </a:fontRef>
        </p:style>
        <p:txBody>
          <a:bodyPr wrap="square" lIns="91425" tIns="45700" rIns="91425" bIns="45700" anchor="t" anchorCtr="0">
            <a:noAutofit/>
          </a:bodyPr>
          <a:lstStyle/>
          <a:p>
            <a:pPr algn="just">
              <a:buSzPct val="25000"/>
            </a:pPr>
            <a:r>
              <a:rPr lang="ka-GE" b="1">
                <a:solidFill>
                  <a:schemeClr val="accent5">
                    <a:lumMod val="75000"/>
                  </a:schemeClr>
                </a:solidFill>
                <a:latin typeface="+mj-lt"/>
                <a:ea typeface="Merriweather"/>
                <a:cs typeface="Merriweather"/>
                <a:sym typeface="Merriweather"/>
              </a:rPr>
              <a:t>მიზანი</a:t>
            </a:r>
            <a:r>
              <a:rPr lang="ka-GE" b="1">
                <a:solidFill>
                  <a:schemeClr val="accent5">
                    <a:lumMod val="75000"/>
                  </a:schemeClr>
                </a:solidFill>
                <a:latin typeface="+mj-lt"/>
                <a:ea typeface="Merriweather"/>
                <a:cs typeface="Merriweather"/>
                <a:sym typeface="Arial"/>
              </a:rPr>
              <a:t> 14: </a:t>
            </a:r>
            <a:r>
              <a:rPr lang="ka-GE" b="1">
                <a:solidFill>
                  <a:schemeClr val="accent5">
                    <a:lumMod val="75000"/>
                  </a:schemeClr>
                </a:solidFill>
                <a:latin typeface="+mj-lt"/>
                <a:ea typeface="Merriweather"/>
                <a:cs typeface="Merriweather"/>
                <a:sym typeface="Merriweather"/>
              </a:rPr>
              <a:t>ოკეანისა</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და</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ზღვის</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რესურსების</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კონსერვაცია</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და</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მუდმივი</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გამოყენება</a:t>
            </a:r>
            <a:r>
              <a:rPr lang="ka-GE" b="1">
                <a:solidFill>
                  <a:schemeClr val="accent5">
                    <a:lumMod val="75000"/>
                  </a:schemeClr>
                </a:solidFill>
                <a:latin typeface="+mj-lt"/>
                <a:ea typeface="Merriweather"/>
                <a:cs typeface="Merriweather"/>
                <a:sym typeface="Arial"/>
              </a:rPr>
              <a:t> </a:t>
            </a:r>
            <a:r>
              <a:rPr lang="ka-GE" b="1">
                <a:solidFill>
                  <a:schemeClr val="accent5">
                    <a:lumMod val="75000"/>
                  </a:schemeClr>
                </a:solidFill>
                <a:latin typeface="+mj-lt"/>
                <a:ea typeface="Merriweather"/>
                <a:cs typeface="Merriweather"/>
                <a:sym typeface="Merriweather"/>
              </a:rPr>
              <a:t>განვითარებისათვის</a:t>
            </a:r>
            <a:endParaRPr lang="ka-GE" sz="1800" b="1" dirty="0">
              <a:solidFill>
                <a:schemeClr val="accent5">
                  <a:lumMod val="75000"/>
                </a:schemeClr>
              </a:solidFill>
              <a:latin typeface="+mj-lt"/>
              <a:ea typeface="Merriweather"/>
              <a:cs typeface="Merriweather"/>
              <a:sym typeface="Merriweather"/>
            </a:endParaRPr>
          </a:p>
          <a:p>
            <a:pPr marL="514350" marR="0" lvl="0" indent="-285750" algn="just" rtl="0">
              <a:spcBef>
                <a:spcPts val="140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ჩემი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ჰიდროსფერო</a:t>
            </a:r>
            <a:r>
              <a:rPr lang="ka-GE">
                <a:solidFill>
                  <a:srgbClr val="002060"/>
                </a:solidFill>
                <a:latin typeface="+mj-lt"/>
                <a:ea typeface="Merriweather"/>
                <a:cs typeface="Merriweather"/>
                <a:sym typeface="Calibri"/>
              </a:rPr>
              <a:t>:</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ციკლი</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წყალი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როგორც</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ჰავის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მაფორმირებელი</a:t>
            </a:r>
            <a:endParaRPr lang="ka-GE" sz="1800" dirty="0">
              <a:solidFill>
                <a:srgbClr val="002060"/>
              </a:solidFill>
              <a:latin typeface="+mj-lt"/>
              <a:ea typeface="Merriweather"/>
              <a:cs typeface="Merriweather"/>
              <a:sym typeface="Merriweather"/>
            </a:endParaRPr>
          </a:p>
          <a:p>
            <a:pPr marL="514350" marR="0" lvl="0" indent="-285750" algn="just" rtl="0">
              <a:spcBef>
                <a:spcPts val="0"/>
              </a:spcBef>
              <a:buClr>
                <a:srgbClr val="000000"/>
              </a:buClr>
              <a:buSzPct val="100000"/>
              <a:buFont typeface="Wingdings" panose="05000000000000000000" pitchFamily="2" charset="2"/>
              <a:buChar char="ü"/>
            </a:pPr>
            <a:r>
              <a:rPr lang="ka-GE" sz="1800">
                <a:solidFill>
                  <a:srgbClr val="002060"/>
                </a:solidFill>
                <a:latin typeface="+mj-lt"/>
                <a:ea typeface="Merriweather"/>
                <a:cs typeface="Merriweather"/>
                <a:sym typeface="Merriweather"/>
              </a:rPr>
              <a:t>ზღვის</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ეკოლოგია</a:t>
            </a:r>
            <a:r>
              <a:rPr lang="ka-GE">
                <a:solidFill>
                  <a:srgbClr val="002060"/>
                </a:solidFill>
                <a:latin typeface="+mj-lt"/>
                <a:ea typeface="Merriweather"/>
                <a:cs typeface="Merriweather"/>
                <a:sym typeface="Calibri"/>
              </a:rPr>
              <a:t>:</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კვებითი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ჯაჭვი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კონკურენცია</a:t>
            </a:r>
          </a:p>
          <a:p>
            <a:pPr marL="5143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ოკეანის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დამაბინძურებლები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პლასტიკი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მიკროგრანულები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ჩამონადენი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საკანალიზაციო</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ქიმიკატები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სასუქები</a:t>
            </a:r>
          </a:p>
          <a:p>
            <a:pPr marL="5143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ღრმა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წყლის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ორგანიზმები</a:t>
            </a:r>
          </a:p>
        </p:txBody>
      </p:sp>
      <p:pic>
        <p:nvPicPr>
          <p:cNvPr id="9" name="Shape 316">
            <a:extLst>
              <a:ext uri="{FF2B5EF4-FFF2-40B4-BE49-F238E27FC236}">
                <a16:creationId xmlns:a16="http://schemas.microsoft.com/office/drawing/2014/main" id="{6DE11B74-AB59-488C-9E55-BB17EB965F68}"/>
              </a:ext>
            </a:extLst>
          </p:cNvPr>
          <p:cNvPicPr preferRelativeResize="0"/>
          <p:nvPr/>
        </p:nvPicPr>
        <p:blipFill rotWithShape="1">
          <a:blip r:embed="rId4" cstate="print">
            <a:alphaModFix/>
          </a:blip>
          <a:srcRect/>
          <a:stretch/>
        </p:blipFill>
        <p:spPr>
          <a:xfrm>
            <a:off x="220444" y="3590294"/>
            <a:ext cx="995797" cy="916471"/>
          </a:xfrm>
          <a:prstGeom prst="rect">
            <a:avLst/>
          </a:prstGeom>
          <a:noFill/>
          <a:ln>
            <a:noFill/>
          </a:ln>
        </p:spPr>
      </p:pic>
    </p:spTree>
    <p:extLst>
      <p:ext uri="{BB962C8B-B14F-4D97-AF65-F5344CB8AC3E}">
        <p14:creationId xmlns:p14="http://schemas.microsoft.com/office/powerpoint/2010/main" val="1087856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Shape 392"/>
          <p:cNvSpPr/>
          <p:nvPr/>
        </p:nvSpPr>
        <p:spPr>
          <a:xfrm>
            <a:off x="1276350" y="819151"/>
            <a:ext cx="10248900" cy="5591174"/>
          </a:xfrm>
          <a:prstGeom prst="rect">
            <a:avLst/>
          </a:prstGeom>
          <a:ln/>
        </p:spPr>
        <p:style>
          <a:lnRef idx="2">
            <a:schemeClr val="accent6"/>
          </a:lnRef>
          <a:fillRef idx="1">
            <a:schemeClr val="lt1"/>
          </a:fillRef>
          <a:effectRef idx="0">
            <a:schemeClr val="accent6"/>
          </a:effectRef>
          <a:fontRef idx="minor">
            <a:schemeClr val="dk1"/>
          </a:fontRef>
        </p:style>
        <p:txBody>
          <a:bodyPr wrap="square" lIns="91425" tIns="45700" rIns="91425" bIns="45700" anchor="t" anchorCtr="0">
            <a:noAutofit/>
          </a:bodyPr>
          <a:lstStyle/>
          <a:p>
            <a:pPr algn="just">
              <a:buSzPct val="25000"/>
            </a:pPr>
            <a:r>
              <a:rPr lang="ka-GE" b="1">
                <a:solidFill>
                  <a:srgbClr val="33CC33"/>
                </a:solidFill>
                <a:latin typeface="+mj-lt"/>
                <a:ea typeface="Merriweather"/>
                <a:cs typeface="Merriweather"/>
                <a:sym typeface="Merriweather"/>
              </a:rPr>
              <a:t>მიზანი</a:t>
            </a:r>
            <a:r>
              <a:rPr lang="ka-GE" b="1">
                <a:solidFill>
                  <a:srgbClr val="33CC33"/>
                </a:solidFill>
                <a:latin typeface="+mj-lt"/>
                <a:ea typeface="Merriweather"/>
                <a:cs typeface="Merriweather"/>
                <a:sym typeface="Arial"/>
              </a:rPr>
              <a:t> 15: </a:t>
            </a:r>
            <a:r>
              <a:rPr lang="ka-GE" b="1">
                <a:solidFill>
                  <a:srgbClr val="33CC33"/>
                </a:solidFill>
                <a:latin typeface="+mj-lt"/>
                <a:ea typeface="Merriweather"/>
                <a:cs typeface="Merriweather"/>
                <a:sym typeface="Merriweather"/>
              </a:rPr>
              <a:t>დედამიწის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ეკოსისტემების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დაცვა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აღდგენა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და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მდგრადი</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გამოყენება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ტყეების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გონივრული</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მართვა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გაუდაბურების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აღკვეთა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ნიადაგის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დეგრადაციის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შეჩერება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და</a:t>
            </a:r>
            <a:r>
              <a:rPr lang="ka-GE" b="1">
                <a:solidFill>
                  <a:srgbClr val="33CC33"/>
                </a:solidFill>
                <a:latin typeface="+mj-lt"/>
                <a:ea typeface="Merriweather"/>
                <a:cs typeface="Merriweather"/>
                <a:sym typeface="Times New Roman"/>
              </a:rPr>
              <a:t> </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აღდგენა</a:t>
            </a:r>
            <a:r>
              <a:rPr lang="ka-GE" b="1">
                <a:solidFill>
                  <a:srgbClr val="33CC33"/>
                </a:solidFill>
                <a:latin typeface="+mj-lt"/>
                <a:ea typeface="Merriweather"/>
                <a:cs typeface="Merriweather"/>
                <a:sym typeface="Arial"/>
              </a:rPr>
              <a:t>-</a:t>
            </a:r>
            <a:r>
              <a:rPr lang="ka-GE" b="1">
                <a:solidFill>
                  <a:srgbClr val="33CC33"/>
                </a:solidFill>
                <a:latin typeface="+mj-lt"/>
                <a:ea typeface="Merriweather"/>
                <a:cs typeface="Merriweather"/>
                <a:sym typeface="Merriweather"/>
              </a:rPr>
              <a:t>გაუმჯობესება</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ბიომრავალფეროვნების</a:t>
            </a:r>
            <a:r>
              <a:rPr lang="ka-GE" b="1">
                <a:solidFill>
                  <a:srgbClr val="33CC33"/>
                </a:solidFill>
                <a:latin typeface="+mj-lt"/>
                <a:ea typeface="Merriweather"/>
                <a:cs typeface="Merriweather"/>
                <a:sym typeface="Arial"/>
              </a:rPr>
              <a:t> </a:t>
            </a:r>
            <a:r>
              <a:rPr lang="ka-GE" b="1">
                <a:solidFill>
                  <a:srgbClr val="33CC33"/>
                </a:solidFill>
                <a:latin typeface="+mj-lt"/>
                <a:ea typeface="Merriweather"/>
                <a:cs typeface="Merriweather"/>
                <a:sym typeface="Merriweather"/>
              </a:rPr>
              <a:t>შენარჩუნება</a:t>
            </a:r>
          </a:p>
          <a:p>
            <a:pPr marL="0" marR="0" lvl="0" indent="0" algn="just" rtl="0">
              <a:spcBef>
                <a:spcPts val="0"/>
              </a:spcBef>
              <a:spcAft>
                <a:spcPts val="0"/>
              </a:spcAft>
              <a:buSzPct val="25000"/>
              <a:buNone/>
            </a:pPr>
            <a:endParaRPr lang="ka-GE" sz="1800" b="1" dirty="0">
              <a:solidFill>
                <a:srgbClr val="33CC33"/>
              </a:solidFill>
              <a:latin typeface="+mj-lt"/>
              <a:ea typeface="Merriweather"/>
              <a:cs typeface="Merriweather"/>
              <a:sym typeface="Merriweather"/>
            </a:endParaRPr>
          </a:p>
          <a:p>
            <a:pPr marL="285750" marR="0" lvl="0" indent="-285750" algn="just" rtl="0">
              <a:spcBef>
                <a:spcPts val="140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ბიომრავალფეროვნების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საფრთხეები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ჰაბიტატების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დაკარგვა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ტყეების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განადგურება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ფრაგმენტაცია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ინვაზიური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სახეობები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ჭარბი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ექსპლუატაცია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გამოწვეული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წარმოების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მოხმარების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პრაქტიკის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გამო</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არამდგრადი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ტექნოლოგიები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ა</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შ</a:t>
            </a:r>
            <a:r>
              <a:rPr lang="ka-GE" sz="1800" dirty="0">
                <a:solidFill>
                  <a:srgbClr val="002060"/>
                </a:solidFill>
                <a:latin typeface="+mj-lt"/>
                <a:ea typeface="Calibri"/>
                <a:cs typeface="Calibri"/>
                <a:sym typeface="Calibri"/>
              </a:rPr>
              <a:t>.)</a:t>
            </a:r>
          </a:p>
          <a:p>
            <a:pPr marR="0" lvl="0" algn="just" rtl="0">
              <a:spcBef>
                <a:spcPts val="1400"/>
              </a:spcBef>
              <a:buClr>
                <a:srgbClr val="000000"/>
              </a:buClr>
              <a:buSzPct val="100000"/>
            </a:pPr>
            <a:endParaRPr lang="ka-GE" sz="1800" dirty="0">
              <a:solidFill>
                <a:srgbClr val="002060"/>
              </a:solidFill>
              <a:latin typeface="+mj-lt"/>
              <a:ea typeface="Calibri"/>
              <a:cs typeface="Calibri"/>
              <a:sym typeface="Calibri"/>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გადაშენების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საფრთხე</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გადაშენების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პირას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მყოფი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სახეობების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გადაშენება</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სამუდამოდ</a:t>
            </a:r>
            <a:r>
              <a:rPr lang="ka-GE" sz="1800">
                <a:solidFill>
                  <a:srgbClr val="002060"/>
                </a:solidFill>
                <a:latin typeface="+mj-lt"/>
                <a:ea typeface="Calibri"/>
                <a:cs typeface="Calibri"/>
                <a:sym typeface="Calibri"/>
              </a:rPr>
              <a:t> ამ </a:t>
            </a:r>
            <a:r>
              <a:rPr lang="ka-GE" sz="1800">
                <a:solidFill>
                  <a:srgbClr val="002060"/>
                </a:solidFill>
                <a:latin typeface="+mj-lt"/>
                <a:ea typeface="Merriweather"/>
                <a:cs typeface="Merriweather"/>
                <a:sym typeface="Merriweather"/>
              </a:rPr>
              <a:t>სახეობის გარეშე</a:t>
            </a:r>
            <a:r>
              <a:rPr lang="ka-GE" sz="180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დარჩენას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ნიშნავს</a:t>
            </a:r>
          </a:p>
          <a:p>
            <a:pPr marR="0" lvl="0" algn="just" rtl="0">
              <a:spcBef>
                <a:spcPts val="0"/>
              </a:spcBef>
              <a:buClr>
                <a:srgbClr val="000000"/>
              </a:buClr>
              <a:buSzPct val="100000"/>
            </a:pPr>
            <a:endParaRPr lang="ka-GE" sz="1800" dirty="0">
              <a:solidFill>
                <a:srgbClr val="002060"/>
              </a:solidFill>
              <a:latin typeface="+mj-lt"/>
              <a:ea typeface="Merriweather"/>
              <a:cs typeface="Merriweather"/>
              <a:sym typeface="Merriweather"/>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ნიადაგი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მისი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ჩამოყალიბება</a:t>
            </a:r>
            <a:r>
              <a:rPr lang="ka-GE" sz="1800" dirty="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და</a:t>
            </a:r>
            <a:r>
              <a:rPr lang="ka-GE" sz="1800">
                <a:solidFill>
                  <a:srgbClr val="002060"/>
                </a:solidFill>
                <a:latin typeface="+mj-lt"/>
                <a:ea typeface="Calibri"/>
                <a:cs typeface="Calibri"/>
                <a:sym typeface="Calibri"/>
              </a:rPr>
              <a:t> </a:t>
            </a:r>
            <a:r>
              <a:rPr lang="ka-GE" sz="1800">
                <a:solidFill>
                  <a:srgbClr val="002060"/>
                </a:solidFill>
                <a:latin typeface="+mj-lt"/>
                <a:ea typeface="Merriweather"/>
                <a:cs typeface="Merriweather"/>
                <a:sym typeface="Merriweather"/>
              </a:rPr>
              <a:t>სტრუქტურა, </a:t>
            </a:r>
            <a:r>
              <a:rPr lang="ka-GE" sz="1800" dirty="0">
                <a:solidFill>
                  <a:srgbClr val="002060"/>
                </a:solidFill>
                <a:latin typeface="+mj-lt"/>
                <a:ea typeface="Merriweather"/>
                <a:cs typeface="Merriweather"/>
                <a:sym typeface="Merriweather"/>
              </a:rPr>
              <a:t>გაუდაბურება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გაუდაბნოება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მათი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დაძლევის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ღონისძიებები</a:t>
            </a:r>
          </a:p>
          <a:p>
            <a:pPr marR="0" lvl="0" algn="just" rtl="0">
              <a:spcBef>
                <a:spcPts val="0"/>
              </a:spcBef>
              <a:buClr>
                <a:srgbClr val="000000"/>
              </a:buClr>
              <a:buSzPct val="100000"/>
            </a:pPr>
            <a:endParaRPr lang="ka-GE" sz="1800" dirty="0">
              <a:solidFill>
                <a:srgbClr val="002060"/>
              </a:solidFill>
              <a:latin typeface="+mj-lt"/>
              <a:ea typeface="Merriweather"/>
              <a:cs typeface="Merriweather"/>
              <a:sym typeface="Merriweather"/>
            </a:endParaRPr>
          </a:p>
          <a:p>
            <a:pPr marL="285750" marR="0" lvl="0" indent="-285750" algn="just" rtl="0">
              <a:spcBef>
                <a:spcPts val="0"/>
              </a:spcBef>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ადამიანი</a:t>
            </a:r>
            <a:r>
              <a:rPr lang="ka-GE" sz="1800" dirty="0">
                <a:solidFill>
                  <a:srgbClr val="002060"/>
                </a:solidFill>
                <a:latin typeface="+mj-lt"/>
                <a:ea typeface="Calibri"/>
                <a:cs typeface="Calibri"/>
                <a:sym typeface="Calibri"/>
              </a:rPr>
              <a:t>-</a:t>
            </a:r>
            <a:r>
              <a:rPr lang="ka-GE" sz="1800" dirty="0">
                <a:solidFill>
                  <a:srgbClr val="002060"/>
                </a:solidFill>
                <a:latin typeface="+mj-lt"/>
                <a:ea typeface="Merriweather"/>
                <a:cs typeface="Merriweather"/>
                <a:sym typeface="Merriweather"/>
              </a:rPr>
              <a:t>ბუნების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კავშირები, ეკოსისტემების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სერვისები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კულტურული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მხარდამჭერი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რეგულაციების</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უზრუნველყოფის</a:t>
            </a:r>
            <a:r>
              <a:rPr lang="ka-GE" sz="1800" dirty="0">
                <a:solidFill>
                  <a:srgbClr val="002060"/>
                </a:solidFill>
                <a:latin typeface="+mj-lt"/>
                <a:ea typeface="Calibri"/>
                <a:cs typeface="Calibri"/>
                <a:sym typeface="Calibri"/>
              </a:rPr>
              <a:t>)</a:t>
            </a:r>
          </a:p>
          <a:p>
            <a:pPr marL="285750" marR="0" lvl="0" indent="-285750" algn="just" rtl="0">
              <a:spcBef>
                <a:spcPts val="0"/>
              </a:spcBef>
              <a:buClr>
                <a:srgbClr val="000000"/>
              </a:buClr>
              <a:buSzPct val="100000"/>
              <a:buFont typeface="Wingdings" panose="05000000000000000000" pitchFamily="2" charset="2"/>
              <a:buChar char="ü"/>
            </a:pPr>
            <a:endParaRPr lang="ka-GE" sz="1800" dirty="0">
              <a:solidFill>
                <a:srgbClr val="002060"/>
              </a:solidFill>
              <a:latin typeface="+mj-lt"/>
              <a:ea typeface="Calibri"/>
              <a:cs typeface="Calibri"/>
              <a:sym typeface="Calibri"/>
            </a:endParaRPr>
          </a:p>
          <a:p>
            <a:pPr marL="285750" marR="0" lvl="0" indent="-285750" algn="just" rtl="0">
              <a:spcBef>
                <a:spcPts val="0"/>
              </a:spcBef>
              <a:spcAft>
                <a:spcPts val="0"/>
              </a:spcAft>
              <a:buClr>
                <a:srgbClr val="000000"/>
              </a:buClr>
              <a:buSzPct val="100000"/>
              <a:buFont typeface="Wingdings" panose="05000000000000000000" pitchFamily="2" charset="2"/>
              <a:buChar char="ü"/>
            </a:pPr>
            <a:r>
              <a:rPr lang="ka-GE" sz="1800" dirty="0">
                <a:solidFill>
                  <a:srgbClr val="002060"/>
                </a:solidFill>
                <a:latin typeface="+mj-lt"/>
                <a:ea typeface="Merriweather"/>
                <a:cs typeface="Merriweather"/>
                <a:sym typeface="Merriweather"/>
              </a:rPr>
              <a:t>ევოლუცია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და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გენეტიკა</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გენეტიკური</a:t>
            </a:r>
            <a:r>
              <a:rPr lang="ka-GE" sz="1800" dirty="0">
                <a:solidFill>
                  <a:srgbClr val="002060"/>
                </a:solidFill>
                <a:latin typeface="+mj-lt"/>
                <a:ea typeface="Calibri"/>
                <a:cs typeface="Calibri"/>
                <a:sym typeface="Calibri"/>
              </a:rPr>
              <a:t> </a:t>
            </a:r>
            <a:r>
              <a:rPr lang="ka-GE" sz="1800" dirty="0">
                <a:solidFill>
                  <a:srgbClr val="002060"/>
                </a:solidFill>
                <a:latin typeface="+mj-lt"/>
                <a:ea typeface="Merriweather"/>
                <a:cs typeface="Merriweather"/>
                <a:sym typeface="Merriweather"/>
              </a:rPr>
              <a:t>რესურსები</a:t>
            </a:r>
          </a:p>
        </p:txBody>
      </p:sp>
      <p:pic>
        <p:nvPicPr>
          <p:cNvPr id="4" name="Shape 206">
            <a:extLst>
              <a:ext uri="{FF2B5EF4-FFF2-40B4-BE49-F238E27FC236}">
                <a16:creationId xmlns:a16="http://schemas.microsoft.com/office/drawing/2014/main" id="{B21467C5-52D9-4889-BC95-C1D7FB71B702}"/>
              </a:ext>
            </a:extLst>
          </p:cNvPr>
          <p:cNvPicPr preferRelativeResize="0"/>
          <p:nvPr/>
        </p:nvPicPr>
        <p:blipFill rotWithShape="1">
          <a:blip r:embed="rId3" cstate="print">
            <a:alphaModFix/>
          </a:blip>
          <a:srcRect/>
          <a:stretch/>
        </p:blipFill>
        <p:spPr>
          <a:xfrm>
            <a:off x="230821" y="804870"/>
            <a:ext cx="928895" cy="834502"/>
          </a:xfrm>
          <a:prstGeom prst="rect">
            <a:avLst/>
          </a:prstGeom>
          <a:noFill/>
          <a:ln>
            <a:noFill/>
          </a:ln>
        </p:spPr>
      </p:pic>
    </p:spTree>
    <p:extLst>
      <p:ext uri="{BB962C8B-B14F-4D97-AF65-F5344CB8AC3E}">
        <p14:creationId xmlns:p14="http://schemas.microsoft.com/office/powerpoint/2010/main" val="2128238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ED3B65D-5322-4177-B0A4-A29071FA020E}"/>
              </a:ext>
            </a:extLst>
          </p:cNvPr>
          <p:cNvSpPr/>
          <p:nvPr/>
        </p:nvSpPr>
        <p:spPr>
          <a:xfrm>
            <a:off x="3619838" y="2246063"/>
            <a:ext cx="4918334" cy="523220"/>
          </a:xfrm>
          <a:prstGeom prst="rect">
            <a:avLst/>
          </a:prstGeom>
        </p:spPr>
        <p:txBody>
          <a:bodyPr wrap="none">
            <a:spAutoFit/>
          </a:bodyPr>
          <a:lstStyle/>
          <a:p>
            <a:r>
              <a:rPr lang="ka-GE" sz="2800" b="1" dirty="0">
                <a:solidFill>
                  <a:schemeClr val="accent4">
                    <a:lumMod val="75000"/>
                  </a:schemeClr>
                </a:solidFill>
              </a:rPr>
              <a:t>მადლობა ყურადღებისთვის </a:t>
            </a:r>
            <a:endParaRPr lang="en-GB" sz="2800" b="1" dirty="0">
              <a:solidFill>
                <a:schemeClr val="accent4">
                  <a:lumMod val="75000"/>
                </a:schemeClr>
              </a:solidFill>
            </a:endParaRPr>
          </a:p>
        </p:txBody>
      </p:sp>
      <p:pic>
        <p:nvPicPr>
          <p:cNvPr id="5" name="Shape 115">
            <a:extLst>
              <a:ext uri="{FF2B5EF4-FFF2-40B4-BE49-F238E27FC236}">
                <a16:creationId xmlns:a16="http://schemas.microsoft.com/office/drawing/2014/main" id="{75F3BCBA-8AC7-4C83-B842-4D74547DA63E}"/>
              </a:ext>
            </a:extLst>
          </p:cNvPr>
          <p:cNvPicPr preferRelativeResize="0"/>
          <p:nvPr/>
        </p:nvPicPr>
        <p:blipFill rotWithShape="1">
          <a:blip r:embed="rId2" cstate="print">
            <a:alphaModFix/>
          </a:blip>
          <a:srcRect/>
          <a:stretch/>
        </p:blipFill>
        <p:spPr>
          <a:xfrm>
            <a:off x="4772655" y="3252961"/>
            <a:ext cx="2612699" cy="2487899"/>
          </a:xfrm>
          <a:prstGeom prst="rect">
            <a:avLst/>
          </a:prstGeom>
          <a:noFill/>
          <a:ln>
            <a:noFill/>
          </a:ln>
        </p:spPr>
      </p:pic>
    </p:spTree>
    <p:extLst>
      <p:ext uri="{BB962C8B-B14F-4D97-AF65-F5344CB8AC3E}">
        <p14:creationId xmlns:p14="http://schemas.microsoft.com/office/powerpoint/2010/main" val="173723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1382676" y="123825"/>
            <a:ext cx="9344700" cy="1098623"/>
          </a:xfrm>
          <a:prstGeom prst="rect">
            <a:avLst/>
          </a:prstGeom>
          <a:noFill/>
          <a:ln>
            <a:noFill/>
          </a:ln>
        </p:spPr>
        <p:txBody>
          <a:bodyPr wrap="square" lIns="91425" tIns="45700" rIns="91425" bIns="45700" anchor="t" anchorCtr="0">
            <a:noAutofit/>
          </a:bodyPr>
          <a:lstStyle/>
          <a:p>
            <a:pPr marL="0" marR="0" lvl="0" indent="0" algn="r" rtl="0">
              <a:lnSpc>
                <a:spcPct val="90000"/>
              </a:lnSpc>
              <a:spcBef>
                <a:spcPts val="0"/>
              </a:spcBef>
              <a:buClr>
                <a:srgbClr val="262626"/>
              </a:buClr>
              <a:buSzPct val="25000"/>
              <a:buFont typeface="Century Schoolbook"/>
              <a:buNone/>
            </a:pPr>
            <a:r>
              <a:rPr lang="ka-GE" sz="2400" b="1" i="0" strike="noStrike" cap="none" dirty="0">
                <a:solidFill>
                  <a:srgbClr val="002060"/>
                </a:solidFill>
                <a:latin typeface="+mj-lt"/>
                <a:ea typeface="Century Schoolbook"/>
                <a:cs typeface="Century Schoolbook"/>
                <a:sym typeface="Century Schoolbook"/>
              </a:rPr>
              <a:t>მდგრადი განვითარების მიზნები</a:t>
            </a:r>
          </a:p>
        </p:txBody>
      </p:sp>
      <p:sp>
        <p:nvSpPr>
          <p:cNvPr id="159" name="Shape 159"/>
          <p:cNvSpPr txBox="1">
            <a:spLocks noGrp="1"/>
          </p:cNvSpPr>
          <p:nvPr>
            <p:ph type="body" idx="1"/>
          </p:nvPr>
        </p:nvSpPr>
        <p:spPr>
          <a:xfrm>
            <a:off x="209550" y="644874"/>
            <a:ext cx="11982450" cy="6090903"/>
          </a:xfrm>
          <a:prstGeom prst="rect">
            <a:avLst/>
          </a:prstGeom>
          <a:solidFill>
            <a:schemeClr val="lt1"/>
          </a:solidFill>
          <a:ln w="12700" cap="flat" cmpd="sng">
            <a:solidFill>
              <a:schemeClr val="accent6"/>
            </a:solidFill>
            <a:prstDash val="solid"/>
            <a:round/>
            <a:headEnd type="none" w="med" len="med"/>
            <a:tailEnd type="none" w="med" len="med"/>
          </a:ln>
        </p:spPr>
        <p:txBody>
          <a:bodyPr wrap="square" lIns="91425" tIns="45700" rIns="91425" bIns="45700" anchor="t" anchorCtr="0">
            <a:noAutofit/>
          </a:bodyPr>
          <a:lstStyle/>
          <a:p>
            <a:pPr marL="0" marR="0" lvl="0" indent="0" algn="just" rtl="0">
              <a:lnSpc>
                <a:spcPct val="92000"/>
              </a:lnSpc>
              <a:spcBef>
                <a:spcPts val="0"/>
              </a:spcBef>
              <a:spcAft>
                <a:spcPts val="0"/>
              </a:spcAft>
              <a:buClr>
                <a:schemeClr val="dk1"/>
              </a:buClr>
              <a:buSzPct val="25000"/>
              <a:buFont typeface="Arial"/>
              <a:buNone/>
            </a:pPr>
            <a:r>
              <a:rPr lang="ka-GE" sz="585" b="1" i="0" u="none" strike="noStrike" cap="none" dirty="0">
                <a:solidFill>
                  <a:schemeClr val="dk1"/>
                </a:solidFill>
                <a:latin typeface="Corbel"/>
                <a:ea typeface="Corbel"/>
                <a:cs typeface="Corbel"/>
                <a:sym typeface="Corbel"/>
              </a:rPr>
              <a:t> </a:t>
            </a:r>
          </a:p>
          <a:p>
            <a:pPr marL="0" marR="0" lvl="0" indent="0" rtl="0">
              <a:lnSpc>
                <a:spcPct val="92000"/>
              </a:lnSpc>
              <a:spcBef>
                <a:spcPts val="2300"/>
              </a:spcBef>
              <a:spcAft>
                <a:spcPts val="0"/>
              </a:spcAft>
              <a:buClr>
                <a:schemeClr val="dk1"/>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 </a:t>
            </a:r>
            <a:r>
              <a:rPr lang="ka-GE" sz="1200" b="1" i="0" u="none" strike="noStrike" cap="none" dirty="0">
                <a:solidFill>
                  <a:srgbClr val="002060"/>
                </a:solidFill>
                <a:latin typeface="+mj-lt"/>
                <a:ea typeface="Merriweather"/>
                <a:cs typeface="Merriweather"/>
                <a:sym typeface="Merriweather"/>
              </a:rPr>
              <a:t>სიღარიბის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ფორმის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აღმოფხვრა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2: </a:t>
            </a:r>
            <a:r>
              <a:rPr lang="ka-GE" sz="1200" b="1" i="0" u="none" strike="noStrike" cap="none" dirty="0">
                <a:solidFill>
                  <a:srgbClr val="002060"/>
                </a:solidFill>
                <a:latin typeface="+mj-lt"/>
                <a:ea typeface="Merriweather"/>
                <a:cs typeface="Merriweather"/>
                <a:sym typeface="Merriweather"/>
              </a:rPr>
              <a:t>შიმშილის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აღმოფხვრა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სასურსათო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უსაფრთხოებისა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გაუმჯობესებული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კვების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მიღწევა</a:t>
            </a:r>
            <a:r>
              <a:rPr lang="ka-GE" sz="1200" b="1" dirty="0">
                <a:solidFill>
                  <a:srgbClr val="002060"/>
                </a:solidFill>
                <a:latin typeface="+mj-lt"/>
                <a:ea typeface="Merriweather"/>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სოფლის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მეურნეობის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ხელშეწყობა</a:t>
            </a:r>
            <a:r>
              <a:rPr lang="ka-GE" sz="1200" b="1" i="0" u="none" strike="noStrike" cap="none" dirty="0">
                <a:solidFill>
                  <a:srgbClr val="002060"/>
                </a:solidFill>
                <a:latin typeface="+mj-lt"/>
                <a:ea typeface="Times New Roman"/>
                <a:cs typeface="Times New Roman"/>
                <a:sym typeface="Times New Roman"/>
              </a:rPr>
              <a:t> </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3: </a:t>
            </a:r>
            <a:r>
              <a:rPr lang="ka-GE" sz="1200" b="1" i="0" u="none" strike="noStrike" cap="none" dirty="0">
                <a:solidFill>
                  <a:srgbClr val="002060"/>
                </a:solidFill>
                <a:latin typeface="+mj-lt"/>
                <a:ea typeface="Merriweather"/>
                <a:cs typeface="Merriweather"/>
                <a:sym typeface="Merriweather"/>
              </a:rPr>
              <a:t>ჯანსაღი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ცხოვრებისა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კეთილდღეობის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უზრუნველყოფა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ასაკის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ადამიანისათვის</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4: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თანასწორი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განათლების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უზრუნველყოფა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უწყვეტი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სწავლის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შესაძლებლობის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შექმნა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ყველასათვის</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5: </a:t>
            </a:r>
            <a:r>
              <a:rPr lang="ka-GE" sz="1200" b="1" i="0" u="none" strike="noStrike" cap="none" dirty="0">
                <a:solidFill>
                  <a:srgbClr val="002060"/>
                </a:solidFill>
                <a:latin typeface="+mj-lt"/>
                <a:ea typeface="Merriweather"/>
                <a:cs typeface="Merriweather"/>
                <a:sym typeface="Merriweather"/>
              </a:rPr>
              <a:t>გენდერული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თანასწორობის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მიღწევა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ქალისა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გოგონას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შესაძლებლობების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გაუმჯობესება</a:t>
            </a:r>
            <a:r>
              <a:rPr lang="ka-GE" sz="1200" b="1" i="0" u="none" strike="noStrike" cap="none" dirty="0">
                <a:solidFill>
                  <a:srgbClr val="002060"/>
                </a:solidFill>
                <a:latin typeface="+mj-lt"/>
                <a:ea typeface="Times New Roman"/>
                <a:cs typeface="Times New Roman"/>
                <a:sym typeface="Times New Roman"/>
              </a:rPr>
              <a:t> </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6:</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წყლის</a:t>
            </a:r>
            <a:r>
              <a:rPr lang="ka-GE" sz="1200" b="1" i="0" u="none" strike="noStrike" cap="none" dirty="0">
                <a:solidFill>
                  <a:srgbClr val="002060"/>
                </a:solidFill>
                <a:latin typeface="+mj-lt"/>
                <a:ea typeface="Arial"/>
                <a:cs typeface="Arial"/>
                <a:sym typeface="Arial"/>
              </a:rPr>
              <a:t> რესურსების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მართვისა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სანიტარული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ნორმების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დაცვის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საყოველთაო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უზრუნველყოფა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7: </a:t>
            </a:r>
            <a:r>
              <a:rPr lang="ka-GE" sz="1200" b="1" i="0" u="none" strike="noStrike" cap="none" dirty="0">
                <a:solidFill>
                  <a:srgbClr val="002060"/>
                </a:solidFill>
                <a:latin typeface="+mj-lt"/>
                <a:ea typeface="Merriweather"/>
                <a:cs typeface="Merriweather"/>
                <a:sym typeface="Merriweather"/>
              </a:rPr>
              <a:t>ხელმისაწვდომი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საიმედო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სტაბილური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თანამედროვე</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ენერგიის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Merriweather"/>
                <a:cs typeface="Merriweather"/>
                <a:sym typeface="Merriweather"/>
              </a:rPr>
              <a:t>საყოველთაო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ხელმისაწვდომობა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8:</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სტაბილური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ეკონომიკური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ზრდის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ხელშეწყობა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სრული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პროდუქტიული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დასაქმება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ღირსეული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სამუშაო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ყველასათვის</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9:</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ინფრასტრუქტურის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შექმნა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განვითარებული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ინდუსტრიალიზაციისა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Merriweather"/>
                <a:cs typeface="Merriweather"/>
                <a:sym typeface="Merriweather"/>
              </a:rPr>
              <a:t>ინოვაციების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ხელშეწყობა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10: </a:t>
            </a:r>
            <a:r>
              <a:rPr lang="ka-GE" sz="1200" b="1" i="0" u="none" strike="noStrike" cap="none" dirty="0">
                <a:solidFill>
                  <a:srgbClr val="002060"/>
                </a:solidFill>
                <a:latin typeface="+mj-lt"/>
                <a:ea typeface="Merriweather"/>
                <a:cs typeface="Merriweather"/>
                <a:sym typeface="Merriweather"/>
              </a:rPr>
              <a:t>უთანასწორობის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შემცირება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ქვეყნებში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ქვეყნებს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შორის</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11: </a:t>
            </a:r>
            <a:r>
              <a:rPr lang="ka-GE" sz="1200" b="1" i="0" u="none" strike="noStrike" cap="none" dirty="0">
                <a:solidFill>
                  <a:srgbClr val="002060"/>
                </a:solidFill>
                <a:latin typeface="+mj-lt"/>
                <a:ea typeface="Merriweather"/>
                <a:cs typeface="Merriweather"/>
                <a:sym typeface="Merriweather"/>
              </a:rPr>
              <a:t>ქალაქებისა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dirty="0">
                <a:solidFill>
                  <a:srgbClr val="002060"/>
                </a:solidFill>
                <a:latin typeface="+mj-lt"/>
                <a:ea typeface="Arial"/>
                <a:cs typeface="Arial"/>
                <a:sym typeface="Arial"/>
              </a:rPr>
              <a:t>ს</a:t>
            </a:r>
            <a:r>
              <a:rPr lang="ka-GE" sz="1200" b="1" i="0" u="none" strike="noStrike" cap="none" dirty="0">
                <a:solidFill>
                  <a:srgbClr val="002060"/>
                </a:solidFill>
                <a:latin typeface="+mj-lt"/>
                <a:ea typeface="Arial"/>
                <a:cs typeface="Arial"/>
                <a:sym typeface="Arial"/>
              </a:rPr>
              <a:t>ხვა </a:t>
            </a:r>
            <a:r>
              <a:rPr lang="ka-GE" sz="1200" b="1" i="0" u="none" strike="noStrike" cap="none" dirty="0">
                <a:solidFill>
                  <a:srgbClr val="002060"/>
                </a:solidFill>
                <a:latin typeface="+mj-lt"/>
                <a:ea typeface="Merriweather"/>
                <a:cs typeface="Merriweather"/>
                <a:sym typeface="Merriweather"/>
              </a:rPr>
              <a:t>დასახლებების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უსაფრთხო</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განვითარება</a:t>
            </a:r>
            <a:endParaRPr lang="ka-GE" sz="1200" b="1" i="0" u="none" strike="noStrike" cap="none" dirty="0">
              <a:solidFill>
                <a:srgbClr val="002060"/>
              </a:solidFill>
              <a:latin typeface="+mj-lt"/>
              <a:ea typeface="Arial"/>
              <a:cs typeface="Arial"/>
              <a:sym typeface="Arial"/>
            </a:endParaRP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12: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მოხმარება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წარმოება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13: </a:t>
            </a:r>
            <a:r>
              <a:rPr lang="ka-GE" sz="1200" b="1" i="0" u="none" strike="noStrike" cap="none" dirty="0">
                <a:solidFill>
                  <a:srgbClr val="002060"/>
                </a:solidFill>
                <a:latin typeface="+mj-lt"/>
                <a:ea typeface="Merriweather"/>
                <a:cs typeface="Merriweather"/>
                <a:sym typeface="Merriweather"/>
              </a:rPr>
              <a:t>კლიმატის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ცვლილებისა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მისი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ზეგავლენის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წინააღმდეგ</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გადაუდებელი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ზომების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გატარება</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14: </a:t>
            </a:r>
            <a:r>
              <a:rPr lang="ka-GE" sz="1200" b="1" i="0" u="none" strike="noStrike" cap="none" dirty="0">
                <a:solidFill>
                  <a:srgbClr val="002060"/>
                </a:solidFill>
                <a:latin typeface="+mj-lt"/>
                <a:ea typeface="Merriweather"/>
                <a:cs typeface="Merriweather"/>
                <a:sym typeface="Merriweather"/>
              </a:rPr>
              <a:t>ოკეანისა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ზღვის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რესურსების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კონსერვაცია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მუდმივი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გამოყენება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განვითარებისათვის</a:t>
            </a:r>
          </a:p>
          <a:p>
            <a:pPr marL="714375" marR="0" lvl="0" indent="-714375" rtl="0">
              <a:lnSpc>
                <a:spcPct val="150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15: </a:t>
            </a:r>
            <a:r>
              <a:rPr lang="ka-GE" sz="1200" b="1" i="0" u="none" strike="noStrike" cap="none" dirty="0">
                <a:solidFill>
                  <a:srgbClr val="002060"/>
                </a:solidFill>
                <a:latin typeface="+mj-lt"/>
                <a:ea typeface="Merriweather"/>
                <a:cs typeface="Merriweather"/>
                <a:sym typeface="Merriweather"/>
              </a:rPr>
              <a:t>დედამიწის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ეკოსისტემების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დაცვა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აღდგენა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გამოყენება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ტყეების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გონივრული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მართვა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გაუდაბურების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აღკვეთა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ნიადაგის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დეგრადაციის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შეჩერება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აღდგენა</a:t>
            </a:r>
            <a:r>
              <a:rPr lang="ka-GE" sz="1200" b="1" i="0" u="none" strike="noStrike" cap="none" dirty="0">
                <a:solidFill>
                  <a:srgbClr val="002060"/>
                </a:solidFill>
                <a:latin typeface="+mj-lt"/>
                <a:ea typeface="Arial"/>
                <a:cs typeface="Arial"/>
                <a:sym typeface="Arial"/>
              </a:rPr>
              <a:t>-</a:t>
            </a:r>
            <a:r>
              <a:rPr lang="ka-GE" sz="1200" b="1" i="0" u="none" strike="noStrike" cap="none" dirty="0">
                <a:solidFill>
                  <a:srgbClr val="002060"/>
                </a:solidFill>
                <a:latin typeface="+mj-lt"/>
                <a:ea typeface="Merriweather"/>
                <a:cs typeface="Merriweather"/>
                <a:sym typeface="Merriweather"/>
              </a:rPr>
              <a:t>გაუმჯობესება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ბიომრავალფეროვნების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შენარჩუნება</a:t>
            </a:r>
          </a:p>
          <a:p>
            <a:pPr marL="809625" marR="0" lvl="0" indent="-809625" rtl="0">
              <a:lnSpc>
                <a:spcPct val="150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Arial"/>
                <a:cs typeface="Arial"/>
                <a:sym typeface="Arial"/>
              </a:rPr>
              <a:t> 16: </a:t>
            </a:r>
            <a:r>
              <a:rPr lang="ka-GE" sz="1200" b="1" i="0" u="none" strike="noStrike" cap="none" dirty="0">
                <a:solidFill>
                  <a:srgbClr val="002060"/>
                </a:solidFill>
                <a:latin typeface="+mj-lt"/>
                <a:ea typeface="Merriweather"/>
                <a:cs typeface="Merriweather"/>
                <a:sym typeface="Merriweather"/>
              </a:rPr>
              <a:t>მშვიდობიანი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საზოგადოების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ჩამოყალიბების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ხელშეწყობა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განვითარებისათვის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მართლმსაჯულების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ხელმისაწვდომობა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ყველასათვის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ეფექტიანი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ანგარიშვალდებული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ინკლუზიური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ინსტიტუციების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მშენებლობა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ყველა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დონეზე</a:t>
            </a:r>
          </a:p>
          <a:p>
            <a:pPr marL="0" marR="0" lvl="0" indent="0" rtl="0">
              <a:lnSpc>
                <a:spcPct val="92000"/>
              </a:lnSpc>
              <a:spcBef>
                <a:spcPts val="900"/>
              </a:spcBef>
              <a:spcAft>
                <a:spcPts val="0"/>
              </a:spcAft>
              <a:buClr>
                <a:srgbClr val="000000"/>
              </a:buClr>
              <a:buSzPct val="25000"/>
              <a:buFont typeface="Arial"/>
              <a:buNone/>
            </a:pPr>
            <a:r>
              <a:rPr lang="ka-GE" sz="1200" b="1" i="0" u="none" strike="noStrike" cap="none" dirty="0">
                <a:solidFill>
                  <a:srgbClr val="002060"/>
                </a:solidFill>
                <a:latin typeface="+mj-lt"/>
                <a:ea typeface="Merriweather"/>
                <a:cs typeface="Merriweather"/>
                <a:sym typeface="Merriweather"/>
              </a:rPr>
              <a:t>მიზანი</a:t>
            </a:r>
            <a:r>
              <a:rPr lang="ka-GE" sz="1200" b="1" i="0" u="none" strike="noStrike" cap="none" dirty="0">
                <a:solidFill>
                  <a:srgbClr val="002060"/>
                </a:solidFill>
                <a:latin typeface="+mj-lt"/>
                <a:ea typeface="Times New Roman"/>
                <a:cs typeface="Times New Roman"/>
                <a:sym typeface="Times New Roman"/>
              </a:rPr>
              <a:t> </a:t>
            </a:r>
            <a:r>
              <a:rPr lang="ka-GE" sz="1200" b="1" i="0" u="none" strike="noStrike" cap="none" dirty="0">
                <a:solidFill>
                  <a:srgbClr val="002060"/>
                </a:solidFill>
                <a:latin typeface="+mj-lt"/>
                <a:ea typeface="Arial"/>
                <a:cs typeface="Arial"/>
                <a:sym typeface="Arial"/>
              </a:rPr>
              <a:t>17: </a:t>
            </a:r>
            <a:r>
              <a:rPr lang="ka-GE" sz="1200" b="1" i="0" u="none" strike="noStrike" cap="none" dirty="0">
                <a:solidFill>
                  <a:srgbClr val="002060"/>
                </a:solidFill>
                <a:latin typeface="+mj-lt"/>
                <a:ea typeface="Merriweather"/>
                <a:cs typeface="Merriweather"/>
                <a:sym typeface="Merriweather"/>
              </a:rPr>
              <a:t>პარტნიორობა</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მდგრადი</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განვითარების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მიზნების</a:t>
            </a:r>
            <a:r>
              <a:rPr lang="ka-GE" sz="1200" b="1" i="0" u="none" strike="noStrike" cap="none" dirty="0">
                <a:solidFill>
                  <a:srgbClr val="002060"/>
                </a:solidFill>
                <a:latin typeface="+mj-lt"/>
                <a:ea typeface="Arial"/>
                <a:cs typeface="Arial"/>
                <a:sym typeface="Arial"/>
              </a:rPr>
              <a:t> </a:t>
            </a:r>
            <a:r>
              <a:rPr lang="ka-GE" sz="1200" b="1" i="0" u="none" strike="noStrike" cap="none" dirty="0">
                <a:solidFill>
                  <a:srgbClr val="002060"/>
                </a:solidFill>
                <a:latin typeface="+mj-lt"/>
                <a:ea typeface="Merriweather"/>
                <a:cs typeface="Merriweather"/>
                <a:sym typeface="Merriweather"/>
              </a:rPr>
              <a:t>მისაღწევად</a:t>
            </a:r>
          </a:p>
          <a:p>
            <a:pPr marL="0" marR="0" lvl="0" indent="0" algn="l" rtl="0">
              <a:lnSpc>
                <a:spcPct val="92000"/>
              </a:lnSpc>
              <a:spcBef>
                <a:spcPts val="900"/>
              </a:spcBef>
              <a:spcAft>
                <a:spcPts val="0"/>
              </a:spcAft>
              <a:buClr>
                <a:schemeClr val="dk1"/>
              </a:buClr>
              <a:buSzPct val="25000"/>
              <a:buFont typeface="Arial"/>
              <a:buNone/>
            </a:pPr>
            <a:br>
              <a:rPr lang="ka-GE" sz="1100" b="1" i="0" u="none" strike="noStrike" cap="none" dirty="0">
                <a:solidFill>
                  <a:schemeClr val="dk1"/>
                </a:solidFill>
                <a:latin typeface="+mj-lt"/>
                <a:ea typeface="Corbel"/>
                <a:cs typeface="Corbel"/>
                <a:sym typeface="Corbel"/>
              </a:rPr>
            </a:br>
            <a:endParaRPr lang="ka-GE" sz="1100" b="1" i="0" u="none" strike="noStrike" cap="none" dirty="0">
              <a:solidFill>
                <a:schemeClr val="dk1"/>
              </a:solidFill>
              <a:latin typeface="+mj-lt"/>
              <a:ea typeface="Corbel"/>
              <a:cs typeface="Corbel"/>
              <a:sym typeface="Corbel"/>
            </a:endParaRPr>
          </a:p>
          <a:p>
            <a:pPr marL="0" marR="0" lvl="0" indent="0" algn="l" rtl="0">
              <a:lnSpc>
                <a:spcPct val="92000"/>
              </a:lnSpc>
              <a:spcBef>
                <a:spcPts val="900"/>
              </a:spcBef>
              <a:buClr>
                <a:srgbClr val="262626"/>
              </a:buClr>
              <a:buSzPct val="25000"/>
              <a:buFont typeface="Arial"/>
              <a:buNone/>
            </a:pPr>
            <a:endParaRPr sz="292" b="1" i="0" u="none" strike="noStrike" cap="none" dirty="0">
              <a:solidFill>
                <a:schemeClr val="lt1"/>
              </a:solidFill>
              <a:latin typeface="Corbel"/>
              <a:ea typeface="Corbel"/>
              <a:cs typeface="Corbel"/>
              <a:sym typeface="Corbel"/>
            </a:endParaRPr>
          </a:p>
        </p:txBody>
      </p:sp>
      <p:pic>
        <p:nvPicPr>
          <p:cNvPr id="160" name="Shape 160"/>
          <p:cNvPicPr preferRelativeResize="0"/>
          <p:nvPr/>
        </p:nvPicPr>
        <p:blipFill>
          <a:blip r:embed="rId3" cstate="print">
            <a:alphaModFix/>
          </a:blip>
          <a:stretch>
            <a:fillRect/>
          </a:stretch>
        </p:blipFill>
        <p:spPr>
          <a:xfrm>
            <a:off x="9713000" y="0"/>
            <a:ext cx="2335549" cy="581949"/>
          </a:xfrm>
          <a:prstGeom prst="rect">
            <a:avLst/>
          </a:prstGeom>
          <a:noFill/>
          <a:ln>
            <a:noFill/>
          </a:ln>
        </p:spPr>
      </p:pic>
      <p:pic>
        <p:nvPicPr>
          <p:cNvPr id="3" name="Picture 2">
            <a:extLst>
              <a:ext uri="{FF2B5EF4-FFF2-40B4-BE49-F238E27FC236}">
                <a16:creationId xmlns:a16="http://schemas.microsoft.com/office/drawing/2014/main" id="{17805A31-08BB-4305-877E-21D598B999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4242" y="-115013"/>
            <a:ext cx="1884089" cy="1213636"/>
          </a:xfrm>
          <a:prstGeom prst="rect">
            <a:avLst/>
          </a:prstGeom>
        </p:spPr>
      </p:pic>
    </p:spTree>
    <p:extLst>
      <p:ext uri="{BB962C8B-B14F-4D97-AF65-F5344CB8AC3E}">
        <p14:creationId xmlns:p14="http://schemas.microsoft.com/office/powerpoint/2010/main" val="320495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p:nvPr/>
        </p:nvSpPr>
        <p:spPr>
          <a:xfrm>
            <a:off x="4147340" y="1635761"/>
            <a:ext cx="4032027" cy="4032027"/>
          </a:xfrm>
          <a:prstGeom prst="ellipse">
            <a:avLst/>
          </a:prstGeom>
          <a:noFill/>
          <a:ln w="9525" cap="flat" cmpd="sng">
            <a:solidFill>
              <a:srgbClr val="307385"/>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75" name="Shape 175"/>
          <p:cNvSpPr/>
          <p:nvPr/>
        </p:nvSpPr>
        <p:spPr>
          <a:xfrm rot="10800000">
            <a:off x="7448076" y="1981485"/>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76" name="Shape 176"/>
          <p:cNvSpPr/>
          <p:nvPr/>
        </p:nvSpPr>
        <p:spPr>
          <a:xfrm rot="10800000">
            <a:off x="6757360" y="1566584"/>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77" name="Shape 177"/>
          <p:cNvSpPr/>
          <p:nvPr/>
        </p:nvSpPr>
        <p:spPr>
          <a:xfrm rot="10800000">
            <a:off x="7923734" y="2592135"/>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78" name="Shape 178"/>
          <p:cNvSpPr/>
          <p:nvPr/>
        </p:nvSpPr>
        <p:spPr>
          <a:xfrm rot="10800000">
            <a:off x="8129388" y="3302572"/>
            <a:ext cx="78634" cy="105375"/>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79" name="Shape 179"/>
          <p:cNvSpPr/>
          <p:nvPr/>
        </p:nvSpPr>
        <p:spPr>
          <a:xfrm rot="10800000">
            <a:off x="8006549" y="4115085"/>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0" name="Shape 180"/>
          <p:cNvSpPr/>
          <p:nvPr/>
        </p:nvSpPr>
        <p:spPr>
          <a:xfrm rot="10800000">
            <a:off x="7590876" y="4840172"/>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1" name="Shape 181"/>
          <p:cNvSpPr/>
          <p:nvPr/>
        </p:nvSpPr>
        <p:spPr>
          <a:xfrm rot="10800000">
            <a:off x="6854771" y="5330674"/>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2" name="Shape 182"/>
          <p:cNvSpPr/>
          <p:nvPr/>
        </p:nvSpPr>
        <p:spPr>
          <a:xfrm rot="10800000">
            <a:off x="5846749" y="5533078"/>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3" name="Shape 183"/>
          <p:cNvSpPr/>
          <p:nvPr/>
        </p:nvSpPr>
        <p:spPr>
          <a:xfrm rot="10800000">
            <a:off x="5080943" y="5221431"/>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4" name="Shape 184"/>
          <p:cNvSpPr/>
          <p:nvPr/>
        </p:nvSpPr>
        <p:spPr>
          <a:xfrm rot="10800000">
            <a:off x="4530938" y="4736017"/>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5" name="Shape 185"/>
          <p:cNvSpPr/>
          <p:nvPr/>
        </p:nvSpPr>
        <p:spPr>
          <a:xfrm rot="10800000">
            <a:off x="4207745" y="4160293"/>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6" name="Shape 186"/>
          <p:cNvSpPr/>
          <p:nvPr/>
        </p:nvSpPr>
        <p:spPr>
          <a:xfrm rot="10800000">
            <a:off x="4079075" y="3501851"/>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7" name="Shape 187"/>
          <p:cNvSpPr/>
          <p:nvPr/>
        </p:nvSpPr>
        <p:spPr>
          <a:xfrm rot="10800000">
            <a:off x="5970000" y="1468235"/>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8" name="Shape 188"/>
          <p:cNvSpPr/>
          <p:nvPr/>
        </p:nvSpPr>
        <p:spPr>
          <a:xfrm rot="10800000">
            <a:off x="5208393" y="1661096"/>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89" name="Shape 189"/>
          <p:cNvSpPr/>
          <p:nvPr/>
        </p:nvSpPr>
        <p:spPr>
          <a:xfrm rot="10800000">
            <a:off x="4557416" y="2177867"/>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sp>
        <p:nvSpPr>
          <p:cNvPr id="190" name="Shape 190"/>
          <p:cNvSpPr/>
          <p:nvPr/>
        </p:nvSpPr>
        <p:spPr>
          <a:xfrm rot="10800000">
            <a:off x="4202686" y="2787901"/>
            <a:ext cx="76200" cy="74714"/>
          </a:xfrm>
          <a:prstGeom prst="ellipse">
            <a:avLst/>
          </a:prstGeom>
          <a:solidFill>
            <a:srgbClr val="3333FF"/>
          </a:solidFill>
          <a:ln w="9525" cap="flat" cmpd="sng">
            <a:solidFill>
              <a:srgbClr val="3333FF"/>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orbel"/>
              <a:ea typeface="Corbel"/>
              <a:cs typeface="Corbel"/>
              <a:sym typeface="Corbel"/>
            </a:endParaRPr>
          </a:p>
        </p:txBody>
      </p:sp>
      <p:grpSp>
        <p:nvGrpSpPr>
          <p:cNvPr id="191" name="Shape 191"/>
          <p:cNvGrpSpPr/>
          <p:nvPr/>
        </p:nvGrpSpPr>
        <p:grpSpPr>
          <a:xfrm>
            <a:off x="7545743" y="1278721"/>
            <a:ext cx="2811296" cy="3331530"/>
            <a:chOff x="5936017" y="1269195"/>
            <a:chExt cx="2811296" cy="3331530"/>
          </a:xfrm>
        </p:grpSpPr>
        <p:sp>
          <p:nvSpPr>
            <p:cNvPr id="192" name="Shape 192"/>
            <p:cNvSpPr txBox="1"/>
            <p:nvPr/>
          </p:nvSpPr>
          <p:spPr>
            <a:xfrm>
              <a:off x="5936017" y="1863300"/>
              <a:ext cx="2617076" cy="276998"/>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b="0" i="0" u="none" strike="noStrike" cap="none">
                  <a:solidFill>
                    <a:srgbClr val="3333FF"/>
                  </a:solidFill>
                  <a:latin typeface="Corbel"/>
                  <a:ea typeface="Corbel"/>
                  <a:cs typeface="Corbel"/>
                  <a:sym typeface="Corbel"/>
                </a:rPr>
                <a:t>7. სუფთა ხელმისაწვდომი ენერგია</a:t>
              </a:r>
            </a:p>
          </p:txBody>
        </p:sp>
        <p:sp>
          <p:nvSpPr>
            <p:cNvPr id="193" name="Shape 193"/>
            <p:cNvSpPr txBox="1"/>
            <p:nvPr/>
          </p:nvSpPr>
          <p:spPr>
            <a:xfrm>
              <a:off x="6558750" y="2256615"/>
              <a:ext cx="1307922" cy="646331"/>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3333FF"/>
                  </a:solidFill>
                  <a:latin typeface="Corbel"/>
                  <a:ea typeface="Corbel"/>
                  <a:cs typeface="Corbel"/>
                  <a:sym typeface="Corbel"/>
                </a:rPr>
                <a:t>8. სამუშაო და ეკონომიკური ზრდა</a:t>
              </a:r>
            </a:p>
          </p:txBody>
        </p:sp>
        <p:sp>
          <p:nvSpPr>
            <p:cNvPr id="194" name="Shape 194"/>
            <p:cNvSpPr txBox="1"/>
            <p:nvPr/>
          </p:nvSpPr>
          <p:spPr>
            <a:xfrm>
              <a:off x="6859785" y="3198730"/>
              <a:ext cx="1595304" cy="646331"/>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3333FF"/>
                  </a:solidFill>
                  <a:latin typeface="Corbel"/>
                  <a:ea typeface="Corbel"/>
                  <a:cs typeface="Corbel"/>
                  <a:sym typeface="Corbel"/>
                </a:rPr>
                <a:t>9. ინდუსტრია, ინოვაცია ინფრასტრუქტურა</a:t>
              </a:r>
            </a:p>
          </p:txBody>
        </p:sp>
        <p:sp>
          <p:nvSpPr>
            <p:cNvPr id="195" name="Shape 195"/>
            <p:cNvSpPr txBox="1"/>
            <p:nvPr/>
          </p:nvSpPr>
          <p:spPr>
            <a:xfrm>
              <a:off x="6398721" y="3954394"/>
              <a:ext cx="1304410" cy="646331"/>
            </a:xfrm>
            <a:prstGeom prst="rect">
              <a:avLst/>
            </a:prstGeom>
            <a:noFill/>
            <a:ln>
              <a:noFill/>
            </a:ln>
          </p:spPr>
          <p:txBody>
            <a:bodyPr wrap="square" lIns="91425" tIns="45700" rIns="91425" bIns="45700" anchor="t" anchorCtr="0">
              <a:noAutofit/>
            </a:bodyPr>
            <a:lstStyle/>
            <a:p>
              <a:pPr marL="0" marR="0" lvl="0" indent="0" algn="r" rtl="0">
                <a:spcBef>
                  <a:spcPts val="0"/>
                </a:spcBef>
                <a:buSzPct val="25000"/>
                <a:buNone/>
              </a:pPr>
              <a:r>
                <a:rPr lang="ka-GE" sz="1200">
                  <a:solidFill>
                    <a:srgbClr val="3333FF"/>
                  </a:solidFill>
                  <a:latin typeface="Corbel"/>
                  <a:ea typeface="Corbel"/>
                  <a:cs typeface="Corbel"/>
                  <a:sym typeface="Corbel"/>
                </a:rPr>
                <a:t>12. გონივრული წარმოება მოხმარება</a:t>
              </a:r>
            </a:p>
          </p:txBody>
        </p:sp>
        <p:pic>
          <p:nvPicPr>
            <p:cNvPr id="196" name="Shape 196"/>
            <p:cNvPicPr preferRelativeResize="0"/>
            <p:nvPr/>
          </p:nvPicPr>
          <p:blipFill rotWithShape="1">
            <a:blip r:embed="rId3" cstate="print">
              <a:alphaModFix/>
            </a:blip>
            <a:srcRect/>
            <a:stretch/>
          </p:blipFill>
          <p:spPr>
            <a:xfrm>
              <a:off x="7257263" y="1269195"/>
              <a:ext cx="575148" cy="578291"/>
            </a:xfrm>
            <a:prstGeom prst="rect">
              <a:avLst/>
            </a:prstGeom>
            <a:noFill/>
            <a:ln>
              <a:noFill/>
            </a:ln>
          </p:spPr>
        </p:pic>
        <p:pic>
          <p:nvPicPr>
            <p:cNvPr id="197" name="Shape 197"/>
            <p:cNvPicPr preferRelativeResize="0"/>
            <p:nvPr/>
          </p:nvPicPr>
          <p:blipFill rotWithShape="1">
            <a:blip r:embed="rId4" cstate="print">
              <a:alphaModFix/>
            </a:blip>
            <a:srcRect/>
            <a:stretch/>
          </p:blipFill>
          <p:spPr>
            <a:xfrm>
              <a:off x="7733064" y="2272609"/>
              <a:ext cx="588293" cy="585060"/>
            </a:xfrm>
            <a:prstGeom prst="rect">
              <a:avLst/>
            </a:prstGeom>
            <a:noFill/>
            <a:ln>
              <a:noFill/>
            </a:ln>
          </p:spPr>
        </p:pic>
        <p:pic>
          <p:nvPicPr>
            <p:cNvPr id="198" name="Shape 198"/>
            <p:cNvPicPr preferRelativeResize="0"/>
            <p:nvPr/>
          </p:nvPicPr>
          <p:blipFill rotWithShape="1">
            <a:blip r:embed="rId5" cstate="print">
              <a:alphaModFix/>
            </a:blip>
            <a:srcRect/>
            <a:stretch/>
          </p:blipFill>
          <p:spPr>
            <a:xfrm>
              <a:off x="8162867" y="3085988"/>
              <a:ext cx="584446" cy="578094"/>
            </a:xfrm>
            <a:prstGeom prst="rect">
              <a:avLst/>
            </a:prstGeom>
            <a:noFill/>
            <a:ln>
              <a:noFill/>
            </a:ln>
          </p:spPr>
        </p:pic>
        <p:pic>
          <p:nvPicPr>
            <p:cNvPr id="199" name="Shape 199"/>
            <p:cNvPicPr preferRelativeResize="0"/>
            <p:nvPr/>
          </p:nvPicPr>
          <p:blipFill rotWithShape="1">
            <a:blip r:embed="rId6" cstate="print">
              <a:alphaModFix/>
            </a:blip>
            <a:srcRect/>
            <a:stretch/>
          </p:blipFill>
          <p:spPr>
            <a:xfrm>
              <a:off x="7723535" y="3916101"/>
              <a:ext cx="607351" cy="597555"/>
            </a:xfrm>
            <a:prstGeom prst="rect">
              <a:avLst/>
            </a:prstGeom>
            <a:noFill/>
            <a:ln>
              <a:noFill/>
            </a:ln>
          </p:spPr>
        </p:pic>
      </p:grpSp>
      <p:grpSp>
        <p:nvGrpSpPr>
          <p:cNvPr id="200" name="Shape 200"/>
          <p:cNvGrpSpPr/>
          <p:nvPr/>
        </p:nvGrpSpPr>
        <p:grpSpPr>
          <a:xfrm>
            <a:off x="4059782" y="635914"/>
            <a:ext cx="4655470" cy="1082565"/>
            <a:chOff x="2535782" y="635914"/>
            <a:chExt cx="4655470" cy="1082565"/>
          </a:xfrm>
        </p:grpSpPr>
        <p:sp>
          <p:nvSpPr>
            <p:cNvPr id="201" name="Shape 201"/>
            <p:cNvSpPr txBox="1"/>
            <p:nvPr/>
          </p:nvSpPr>
          <p:spPr>
            <a:xfrm>
              <a:off x="2535782" y="1441480"/>
              <a:ext cx="1986418" cy="276998"/>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008000"/>
                  </a:solidFill>
                  <a:latin typeface="Corbel"/>
                  <a:ea typeface="Corbel"/>
                  <a:cs typeface="Corbel"/>
                  <a:sym typeface="Corbel"/>
                </a:rPr>
                <a:t>13. კლიმატის ცვლილება</a:t>
              </a:r>
            </a:p>
          </p:txBody>
        </p:sp>
        <p:sp>
          <p:nvSpPr>
            <p:cNvPr id="202" name="Shape 202"/>
            <p:cNvSpPr txBox="1"/>
            <p:nvPr/>
          </p:nvSpPr>
          <p:spPr>
            <a:xfrm>
              <a:off x="5233360" y="1419841"/>
              <a:ext cx="1957892" cy="276998"/>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008000"/>
                  </a:solidFill>
                  <a:latin typeface="Corbel"/>
                  <a:ea typeface="Corbel"/>
                  <a:cs typeface="Corbel"/>
                  <a:sym typeface="Corbel"/>
                </a:rPr>
                <a:t>15. სიცოცხლე ხმელეთზე</a:t>
              </a:r>
            </a:p>
          </p:txBody>
        </p:sp>
        <p:sp>
          <p:nvSpPr>
            <p:cNvPr id="203" name="Shape 203"/>
            <p:cNvSpPr txBox="1"/>
            <p:nvPr/>
          </p:nvSpPr>
          <p:spPr>
            <a:xfrm>
              <a:off x="3760594" y="1200065"/>
              <a:ext cx="2113750" cy="276998"/>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008000"/>
                  </a:solidFill>
                  <a:latin typeface="Corbel"/>
                  <a:ea typeface="Corbel"/>
                  <a:cs typeface="Corbel"/>
                  <a:sym typeface="Corbel"/>
                </a:rPr>
                <a:t>14. სიცოცხლე წყალქვეშ</a:t>
              </a:r>
            </a:p>
          </p:txBody>
        </p:sp>
        <p:pic>
          <p:nvPicPr>
            <p:cNvPr id="204" name="Shape 204"/>
            <p:cNvPicPr preferRelativeResize="0"/>
            <p:nvPr/>
          </p:nvPicPr>
          <p:blipFill rotWithShape="1">
            <a:blip r:embed="rId7" cstate="print">
              <a:alphaModFix/>
            </a:blip>
            <a:srcRect/>
            <a:stretch/>
          </p:blipFill>
          <p:spPr>
            <a:xfrm>
              <a:off x="2867650" y="799770"/>
              <a:ext cx="610708" cy="610708"/>
            </a:xfrm>
            <a:prstGeom prst="rect">
              <a:avLst/>
            </a:prstGeom>
            <a:noFill/>
            <a:ln>
              <a:noFill/>
            </a:ln>
          </p:spPr>
        </p:pic>
        <p:pic>
          <p:nvPicPr>
            <p:cNvPr id="205" name="Shape 205"/>
            <p:cNvPicPr preferRelativeResize="0"/>
            <p:nvPr/>
          </p:nvPicPr>
          <p:blipFill rotWithShape="1">
            <a:blip r:embed="rId8" cstate="print">
              <a:alphaModFix/>
            </a:blip>
            <a:srcRect/>
            <a:stretch/>
          </p:blipFill>
          <p:spPr>
            <a:xfrm>
              <a:off x="4164307" y="635914"/>
              <a:ext cx="609198" cy="605887"/>
            </a:xfrm>
            <a:prstGeom prst="rect">
              <a:avLst/>
            </a:prstGeom>
            <a:noFill/>
            <a:ln>
              <a:noFill/>
            </a:ln>
          </p:spPr>
        </p:pic>
        <p:pic>
          <p:nvPicPr>
            <p:cNvPr id="206" name="Shape 206"/>
            <p:cNvPicPr preferRelativeResize="0"/>
            <p:nvPr/>
          </p:nvPicPr>
          <p:blipFill rotWithShape="1">
            <a:blip r:embed="rId9" cstate="print">
              <a:alphaModFix/>
            </a:blip>
            <a:srcRect/>
            <a:stretch/>
          </p:blipFill>
          <p:spPr>
            <a:xfrm>
              <a:off x="5698555" y="669052"/>
              <a:ext cx="603439" cy="600141"/>
            </a:xfrm>
            <a:prstGeom prst="rect">
              <a:avLst/>
            </a:prstGeom>
            <a:noFill/>
            <a:ln>
              <a:noFill/>
            </a:ln>
          </p:spPr>
        </p:pic>
      </p:grpSp>
      <p:grpSp>
        <p:nvGrpSpPr>
          <p:cNvPr id="207" name="Shape 207"/>
          <p:cNvGrpSpPr/>
          <p:nvPr/>
        </p:nvGrpSpPr>
        <p:grpSpPr>
          <a:xfrm>
            <a:off x="1734643" y="1713691"/>
            <a:ext cx="3019065" cy="3778059"/>
            <a:chOff x="436014" y="1746983"/>
            <a:chExt cx="3019065" cy="3778059"/>
          </a:xfrm>
        </p:grpSpPr>
        <p:sp>
          <p:nvSpPr>
            <p:cNvPr id="208" name="Shape 208"/>
            <p:cNvSpPr txBox="1"/>
            <p:nvPr/>
          </p:nvSpPr>
          <p:spPr>
            <a:xfrm>
              <a:off x="1636188" y="2607949"/>
              <a:ext cx="1271750"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dirty="0">
                  <a:solidFill>
                    <a:srgbClr val="FF00FF"/>
                  </a:solidFill>
                  <a:latin typeface="Corbel"/>
                  <a:ea typeface="Corbel"/>
                  <a:cs typeface="Corbel"/>
                  <a:sym typeface="Corbel"/>
                </a:rPr>
                <a:t>2. ნულოვანი შიმშილობა</a:t>
              </a:r>
            </a:p>
          </p:txBody>
        </p:sp>
        <p:sp>
          <p:nvSpPr>
            <p:cNvPr id="209" name="Shape 209"/>
            <p:cNvSpPr txBox="1"/>
            <p:nvPr/>
          </p:nvSpPr>
          <p:spPr>
            <a:xfrm>
              <a:off x="1073541" y="3279687"/>
              <a:ext cx="1915511"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FF00FF"/>
                  </a:solidFill>
                  <a:latin typeface="Corbel"/>
                  <a:ea typeface="Corbel"/>
                  <a:cs typeface="Corbel"/>
                  <a:sym typeface="Corbel"/>
                </a:rPr>
                <a:t>3. ჯანმრთელობა და კეთილდღეობა</a:t>
              </a:r>
            </a:p>
          </p:txBody>
        </p:sp>
        <p:sp>
          <p:nvSpPr>
            <p:cNvPr id="210" name="Shape 210"/>
            <p:cNvSpPr txBox="1"/>
            <p:nvPr/>
          </p:nvSpPr>
          <p:spPr>
            <a:xfrm>
              <a:off x="1315026" y="4013523"/>
              <a:ext cx="1713980"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FF00FF"/>
                  </a:solidFill>
                  <a:latin typeface="Corbel"/>
                  <a:ea typeface="Corbel"/>
                  <a:cs typeface="Corbel"/>
                  <a:sym typeface="Corbel"/>
                </a:rPr>
                <a:t>4. ხარისხიანი განათლება</a:t>
              </a:r>
            </a:p>
          </p:txBody>
        </p:sp>
        <p:sp>
          <p:nvSpPr>
            <p:cNvPr id="211" name="Shape 211"/>
            <p:cNvSpPr txBox="1"/>
            <p:nvPr/>
          </p:nvSpPr>
          <p:spPr>
            <a:xfrm>
              <a:off x="1579150" y="4534091"/>
              <a:ext cx="1875930"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rgbClr val="FF00FF"/>
                  </a:solidFill>
                  <a:latin typeface="Corbel"/>
                  <a:ea typeface="Corbel"/>
                  <a:cs typeface="Corbel"/>
                  <a:sym typeface="Corbel"/>
                </a:rPr>
                <a:t>6. სუფთა წყალი და სანიტარია</a:t>
              </a:r>
            </a:p>
          </p:txBody>
        </p:sp>
        <p:pic>
          <p:nvPicPr>
            <p:cNvPr id="212" name="Shape 212"/>
            <p:cNvPicPr preferRelativeResize="0"/>
            <p:nvPr/>
          </p:nvPicPr>
          <p:blipFill rotWithShape="1">
            <a:blip r:embed="rId10" cstate="print">
              <a:alphaModFix/>
            </a:blip>
            <a:srcRect/>
            <a:stretch/>
          </p:blipFill>
          <p:spPr>
            <a:xfrm>
              <a:off x="1030971" y="2507647"/>
              <a:ext cx="608991" cy="589240"/>
            </a:xfrm>
            <a:prstGeom prst="rect">
              <a:avLst/>
            </a:prstGeom>
            <a:noFill/>
            <a:ln>
              <a:noFill/>
            </a:ln>
          </p:spPr>
        </p:pic>
        <p:pic>
          <p:nvPicPr>
            <p:cNvPr id="213" name="Shape 213"/>
            <p:cNvPicPr preferRelativeResize="0"/>
            <p:nvPr/>
          </p:nvPicPr>
          <p:blipFill rotWithShape="1">
            <a:blip r:embed="rId11" cstate="print">
              <a:alphaModFix/>
            </a:blip>
            <a:srcRect/>
            <a:stretch/>
          </p:blipFill>
          <p:spPr>
            <a:xfrm>
              <a:off x="436014" y="3232317"/>
              <a:ext cx="623667" cy="620277"/>
            </a:xfrm>
            <a:prstGeom prst="rect">
              <a:avLst/>
            </a:prstGeom>
            <a:noFill/>
            <a:ln>
              <a:noFill/>
            </a:ln>
          </p:spPr>
        </p:pic>
        <p:pic>
          <p:nvPicPr>
            <p:cNvPr id="214" name="Shape 214"/>
            <p:cNvPicPr preferRelativeResize="0"/>
            <p:nvPr/>
          </p:nvPicPr>
          <p:blipFill rotWithShape="1">
            <a:blip r:embed="rId12" cstate="print">
              <a:alphaModFix/>
            </a:blip>
            <a:srcRect/>
            <a:stretch/>
          </p:blipFill>
          <p:spPr>
            <a:xfrm>
              <a:off x="702049" y="3950816"/>
              <a:ext cx="588578" cy="585380"/>
            </a:xfrm>
            <a:prstGeom prst="rect">
              <a:avLst/>
            </a:prstGeom>
            <a:noFill/>
            <a:ln>
              <a:noFill/>
            </a:ln>
          </p:spPr>
        </p:pic>
        <p:pic>
          <p:nvPicPr>
            <p:cNvPr id="215" name="Shape 215"/>
            <p:cNvPicPr preferRelativeResize="0"/>
            <p:nvPr/>
          </p:nvPicPr>
          <p:blipFill rotWithShape="1">
            <a:blip r:embed="rId13" cstate="print">
              <a:alphaModFix/>
            </a:blip>
            <a:srcRect/>
            <a:stretch/>
          </p:blipFill>
          <p:spPr>
            <a:xfrm>
              <a:off x="1171357" y="4943875"/>
              <a:ext cx="584379" cy="581167"/>
            </a:xfrm>
            <a:prstGeom prst="rect">
              <a:avLst/>
            </a:prstGeom>
            <a:noFill/>
            <a:ln>
              <a:noFill/>
            </a:ln>
          </p:spPr>
        </p:pic>
        <p:sp>
          <p:nvSpPr>
            <p:cNvPr id="216" name="Shape 216"/>
            <p:cNvSpPr txBox="1"/>
            <p:nvPr/>
          </p:nvSpPr>
          <p:spPr>
            <a:xfrm>
              <a:off x="2090776" y="1818781"/>
              <a:ext cx="1340068"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dirty="0">
                  <a:solidFill>
                    <a:srgbClr val="FF00FF"/>
                  </a:solidFill>
                  <a:latin typeface="Corbel"/>
                  <a:ea typeface="Corbel"/>
                  <a:cs typeface="Corbel"/>
                  <a:sym typeface="Corbel"/>
                </a:rPr>
                <a:t>1</a:t>
              </a:r>
              <a:r>
                <a:rPr lang="ka-GE" sz="1200" dirty="0">
                  <a:solidFill>
                    <a:srgbClr val="FF00FF"/>
                  </a:solidFill>
                  <a:latin typeface="+mj-lt"/>
                  <a:ea typeface="Corbel"/>
                  <a:cs typeface="Corbel"/>
                  <a:sym typeface="Corbel"/>
                </a:rPr>
                <a:t>. სიღარიბის გარეშე</a:t>
              </a:r>
            </a:p>
          </p:txBody>
        </p:sp>
        <p:pic>
          <p:nvPicPr>
            <p:cNvPr id="217" name="Shape 217"/>
            <p:cNvPicPr preferRelativeResize="0"/>
            <p:nvPr/>
          </p:nvPicPr>
          <p:blipFill rotWithShape="1">
            <a:blip r:embed="rId14" cstate="print">
              <a:alphaModFix/>
            </a:blip>
            <a:srcRect/>
            <a:stretch/>
          </p:blipFill>
          <p:spPr>
            <a:xfrm>
              <a:off x="1421645" y="1746983"/>
              <a:ext cx="609653" cy="609653"/>
            </a:xfrm>
            <a:prstGeom prst="rect">
              <a:avLst/>
            </a:prstGeom>
            <a:noFill/>
            <a:ln>
              <a:noFill/>
            </a:ln>
          </p:spPr>
        </p:pic>
      </p:grpSp>
      <p:grpSp>
        <p:nvGrpSpPr>
          <p:cNvPr id="218" name="Shape 218"/>
          <p:cNvGrpSpPr/>
          <p:nvPr/>
        </p:nvGrpSpPr>
        <p:grpSpPr>
          <a:xfrm>
            <a:off x="3751271" y="4823559"/>
            <a:ext cx="5800419" cy="1614566"/>
            <a:chOff x="2272064" y="4689046"/>
            <a:chExt cx="5800419" cy="1614566"/>
          </a:xfrm>
        </p:grpSpPr>
        <p:sp>
          <p:nvSpPr>
            <p:cNvPr id="219" name="Shape 219"/>
            <p:cNvSpPr txBox="1"/>
            <p:nvPr/>
          </p:nvSpPr>
          <p:spPr>
            <a:xfrm>
              <a:off x="2272064" y="4936901"/>
              <a:ext cx="1358948"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chemeClr val="accent2">
                      <a:lumMod val="75000"/>
                    </a:schemeClr>
                  </a:solidFill>
                  <a:latin typeface="Corbel"/>
                  <a:ea typeface="Corbel"/>
                  <a:cs typeface="Corbel"/>
                  <a:sym typeface="Corbel"/>
                </a:rPr>
                <a:t>5. გენდერული თანასწორობა</a:t>
              </a:r>
            </a:p>
          </p:txBody>
        </p:sp>
        <p:sp>
          <p:nvSpPr>
            <p:cNvPr id="220" name="Shape 220"/>
            <p:cNvSpPr txBox="1"/>
            <p:nvPr/>
          </p:nvSpPr>
          <p:spPr>
            <a:xfrm>
              <a:off x="5304044" y="5518869"/>
              <a:ext cx="1439493" cy="646331"/>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chemeClr val="accent2">
                      <a:lumMod val="75000"/>
                    </a:schemeClr>
                  </a:solidFill>
                  <a:latin typeface="Corbel"/>
                  <a:ea typeface="Corbel"/>
                  <a:cs typeface="Corbel"/>
                  <a:sym typeface="Corbel"/>
                </a:rPr>
                <a:t>11. მდგრადი ქალაქები და თემები</a:t>
              </a:r>
            </a:p>
          </p:txBody>
        </p:sp>
        <p:sp>
          <p:nvSpPr>
            <p:cNvPr id="221" name="Shape 221"/>
            <p:cNvSpPr txBox="1"/>
            <p:nvPr/>
          </p:nvSpPr>
          <p:spPr>
            <a:xfrm>
              <a:off x="3092872" y="5511875"/>
              <a:ext cx="1518097" cy="46166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a:solidFill>
                    <a:schemeClr val="accent2">
                      <a:lumMod val="75000"/>
                    </a:schemeClr>
                  </a:solidFill>
                  <a:latin typeface="Corbel"/>
                  <a:ea typeface="Corbel"/>
                  <a:cs typeface="Corbel"/>
                  <a:sym typeface="Corbel"/>
                </a:rPr>
                <a:t>10. შემცირებული უთანასწორობა</a:t>
              </a:r>
            </a:p>
          </p:txBody>
        </p:sp>
        <p:pic>
          <p:nvPicPr>
            <p:cNvPr id="222" name="Shape 222"/>
            <p:cNvPicPr preferRelativeResize="0"/>
            <p:nvPr/>
          </p:nvPicPr>
          <p:blipFill rotWithShape="1">
            <a:blip r:embed="rId15" cstate="print">
              <a:alphaModFix/>
            </a:blip>
            <a:srcRect/>
            <a:stretch/>
          </p:blipFill>
          <p:spPr>
            <a:xfrm>
              <a:off x="2296959" y="5413892"/>
              <a:ext cx="592428" cy="592428"/>
            </a:xfrm>
            <a:prstGeom prst="rect">
              <a:avLst/>
            </a:prstGeom>
            <a:noFill/>
            <a:ln>
              <a:noFill/>
            </a:ln>
          </p:spPr>
        </p:pic>
        <p:pic>
          <p:nvPicPr>
            <p:cNvPr id="223" name="Shape 223"/>
            <p:cNvPicPr preferRelativeResize="0"/>
            <p:nvPr/>
          </p:nvPicPr>
          <p:blipFill rotWithShape="1">
            <a:blip r:embed="rId16" cstate="print">
              <a:alphaModFix/>
            </a:blip>
            <a:srcRect/>
            <a:stretch/>
          </p:blipFill>
          <p:spPr>
            <a:xfrm>
              <a:off x="4254075" y="5737158"/>
              <a:ext cx="569533" cy="566453"/>
            </a:xfrm>
            <a:prstGeom prst="rect">
              <a:avLst/>
            </a:prstGeom>
            <a:noFill/>
            <a:ln>
              <a:noFill/>
            </a:ln>
          </p:spPr>
        </p:pic>
        <p:pic>
          <p:nvPicPr>
            <p:cNvPr id="224" name="Shape 224"/>
            <p:cNvPicPr preferRelativeResize="0"/>
            <p:nvPr/>
          </p:nvPicPr>
          <p:blipFill rotWithShape="1">
            <a:blip r:embed="rId17" cstate="print">
              <a:alphaModFix/>
            </a:blip>
            <a:srcRect/>
            <a:stretch/>
          </p:blipFill>
          <p:spPr>
            <a:xfrm>
              <a:off x="6342955" y="5668737"/>
              <a:ext cx="568433" cy="559166"/>
            </a:xfrm>
            <a:prstGeom prst="rect">
              <a:avLst/>
            </a:prstGeom>
            <a:noFill/>
            <a:ln>
              <a:noFill/>
            </a:ln>
          </p:spPr>
        </p:pic>
        <p:sp>
          <p:nvSpPr>
            <p:cNvPr id="225" name="Shape 225"/>
            <p:cNvSpPr txBox="1"/>
            <p:nvPr/>
          </p:nvSpPr>
          <p:spPr>
            <a:xfrm>
              <a:off x="6188294" y="4689046"/>
              <a:ext cx="1406652" cy="830996"/>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ka-GE" sz="1200" dirty="0">
                  <a:solidFill>
                    <a:schemeClr val="accent2">
                      <a:lumMod val="75000"/>
                    </a:schemeClr>
                  </a:solidFill>
                  <a:latin typeface="Corbel"/>
                  <a:ea typeface="Corbel"/>
                  <a:cs typeface="Corbel"/>
                  <a:sym typeface="Corbel"/>
                </a:rPr>
                <a:t>16. მშვიდობა, სამართლიანობა, ძლიერი ინსტიტუციები</a:t>
              </a:r>
            </a:p>
          </p:txBody>
        </p:sp>
        <p:pic>
          <p:nvPicPr>
            <p:cNvPr id="226" name="Shape 226"/>
            <p:cNvPicPr preferRelativeResize="0"/>
            <p:nvPr/>
          </p:nvPicPr>
          <p:blipFill rotWithShape="1">
            <a:blip r:embed="rId18" cstate="print">
              <a:alphaModFix/>
            </a:blip>
            <a:srcRect/>
            <a:stretch/>
          </p:blipFill>
          <p:spPr>
            <a:xfrm>
              <a:off x="7460702" y="4810732"/>
              <a:ext cx="611780" cy="615105"/>
            </a:xfrm>
            <a:prstGeom prst="rect">
              <a:avLst/>
            </a:prstGeom>
            <a:noFill/>
            <a:ln>
              <a:noFill/>
            </a:ln>
          </p:spPr>
        </p:pic>
      </p:grpSp>
      <p:sp>
        <p:nvSpPr>
          <p:cNvPr id="227" name="Shape 227"/>
          <p:cNvSpPr txBox="1"/>
          <p:nvPr/>
        </p:nvSpPr>
        <p:spPr>
          <a:xfrm>
            <a:off x="1631679" y="-102189"/>
            <a:ext cx="8938349" cy="848670"/>
          </a:xfrm>
          <a:prstGeom prst="rect">
            <a:avLst/>
          </a:prstGeom>
          <a:noFill/>
          <a:ln>
            <a:noFill/>
          </a:ln>
        </p:spPr>
        <p:txBody>
          <a:bodyPr wrap="square" lIns="91425" tIns="45700" rIns="91425" bIns="45700" anchor="ctr" anchorCtr="0">
            <a:noAutofit/>
          </a:bodyPr>
          <a:lstStyle/>
          <a:p>
            <a:pPr marL="0" marR="0" lvl="0" indent="0" algn="ctr" rtl="0">
              <a:lnSpc>
                <a:spcPct val="90000"/>
              </a:lnSpc>
              <a:spcBef>
                <a:spcPts val="0"/>
              </a:spcBef>
              <a:buClr>
                <a:schemeClr val="dk1"/>
              </a:buClr>
              <a:buSzPct val="25000"/>
              <a:buFont typeface="Century Schoolbook"/>
              <a:buNone/>
            </a:pPr>
            <a:r>
              <a:rPr lang="ka-GE" sz="2400" b="1" dirty="0">
                <a:solidFill>
                  <a:srgbClr val="002060"/>
                </a:solidFill>
                <a:latin typeface="+mj-lt"/>
                <a:ea typeface="Century Schoolbook"/>
                <a:cs typeface="Century Schoolbook"/>
                <a:sym typeface="Century Schoolbook"/>
              </a:rPr>
              <a:t>კავშირი მდგრადი განვითარების მიზნებთან</a:t>
            </a:r>
          </a:p>
        </p:txBody>
      </p:sp>
      <p:pic>
        <p:nvPicPr>
          <p:cNvPr id="228" name="Shape 228"/>
          <p:cNvPicPr preferRelativeResize="0"/>
          <p:nvPr/>
        </p:nvPicPr>
        <p:blipFill rotWithShape="1">
          <a:blip r:embed="rId19" cstate="print">
            <a:alphaModFix/>
          </a:blip>
          <a:srcRect/>
          <a:stretch/>
        </p:blipFill>
        <p:spPr>
          <a:xfrm>
            <a:off x="4839937" y="2322461"/>
            <a:ext cx="2612839" cy="2487994"/>
          </a:xfrm>
          <a:prstGeom prst="rect">
            <a:avLst/>
          </a:prstGeom>
          <a:noFill/>
          <a:ln>
            <a:noFill/>
          </a:ln>
        </p:spPr>
      </p:pic>
      <p:pic>
        <p:nvPicPr>
          <p:cNvPr id="229" name="Shape 229"/>
          <p:cNvPicPr preferRelativeResize="0"/>
          <p:nvPr/>
        </p:nvPicPr>
        <p:blipFill>
          <a:blip r:embed="rId20" cstate="print">
            <a:alphaModFix/>
          </a:blip>
          <a:stretch>
            <a:fillRect/>
          </a:stretch>
        </p:blipFill>
        <p:spPr>
          <a:xfrm>
            <a:off x="9722375" y="151900"/>
            <a:ext cx="2335549" cy="581949"/>
          </a:xfrm>
          <a:prstGeom prst="rect">
            <a:avLst/>
          </a:prstGeom>
          <a:noFill/>
          <a:ln>
            <a:noFill/>
          </a:ln>
        </p:spPr>
      </p:pic>
      <p:pic>
        <p:nvPicPr>
          <p:cNvPr id="58" name="Picture 57">
            <a:extLst>
              <a:ext uri="{FF2B5EF4-FFF2-40B4-BE49-F238E27FC236}">
                <a16:creationId xmlns:a16="http://schemas.microsoft.com/office/drawing/2014/main" id="{C1D624F9-F45E-4079-8104-B749B8DFC806}"/>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spTree>
    <p:extLst>
      <p:ext uri="{BB962C8B-B14F-4D97-AF65-F5344CB8AC3E}">
        <p14:creationId xmlns:p14="http://schemas.microsoft.com/office/powerpoint/2010/main" val="256567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0"/>
                                        </p:tgtEl>
                                        <p:attrNameLst>
                                          <p:attrName>style.visibility</p:attrName>
                                        </p:attrNameLst>
                                      </p:cBhvr>
                                      <p:to>
                                        <p:strVal val="visible"/>
                                      </p:to>
                                    </p:set>
                                    <p:animEffect transition="in" filter="fade">
                                      <p:cBhvr>
                                        <p:cTn id="7" dur="1000"/>
                                        <p:tgtEl>
                                          <p:spTgt spid="2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1"/>
                                        </p:tgtEl>
                                        <p:attrNameLst>
                                          <p:attrName>style.visibility</p:attrName>
                                        </p:attrNameLst>
                                      </p:cBhvr>
                                      <p:to>
                                        <p:strVal val="visible"/>
                                      </p:to>
                                    </p:set>
                                    <p:animEffect transition="in" filter="fade">
                                      <p:cBhvr>
                                        <p:cTn id="12" dur="1000"/>
                                        <p:tgtEl>
                                          <p:spTgt spid="19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8"/>
                                        </p:tgtEl>
                                        <p:attrNameLst>
                                          <p:attrName>style.visibility</p:attrName>
                                        </p:attrNameLst>
                                      </p:cBhvr>
                                      <p:to>
                                        <p:strVal val="visible"/>
                                      </p:to>
                                    </p:set>
                                    <p:animEffect transition="in" filter="fade">
                                      <p:cBhvr>
                                        <p:cTn id="17" dur="1000"/>
                                        <p:tgtEl>
                                          <p:spTgt spid="2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7"/>
                                        </p:tgtEl>
                                        <p:attrNameLst>
                                          <p:attrName>style.visibility</p:attrName>
                                        </p:attrNameLst>
                                      </p:cBhvr>
                                      <p:to>
                                        <p:strVal val="visible"/>
                                      </p:to>
                                    </p:set>
                                    <p:animEffect transition="in" filter="fade">
                                      <p:cBhvr>
                                        <p:cTn id="22" dur="1000"/>
                                        <p:tgtEl>
                                          <p:spTgt spid="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1276350" y="117546"/>
            <a:ext cx="8347484" cy="1320800"/>
          </a:xfrm>
          <a:prstGeom prst="rect">
            <a:avLst/>
          </a:prstGeom>
          <a:noFill/>
          <a:ln>
            <a:noFill/>
          </a:ln>
        </p:spPr>
        <p:txBody>
          <a:bodyPr wrap="square" lIns="91425" tIns="45700" rIns="91425" bIns="45700" anchor="t" anchorCtr="0">
            <a:noAutofit/>
          </a:bodyPr>
          <a:lstStyle/>
          <a:p>
            <a:pPr marL="0" marR="0" lvl="0" indent="0" algn="ctr" rtl="0">
              <a:lnSpc>
                <a:spcPct val="90000"/>
              </a:lnSpc>
              <a:spcBef>
                <a:spcPts val="0"/>
              </a:spcBef>
              <a:buClr>
                <a:srgbClr val="262626"/>
              </a:buClr>
              <a:buSzPct val="25000"/>
              <a:buFont typeface="Calibri"/>
              <a:buNone/>
            </a:pPr>
            <a:r>
              <a:rPr lang="ka-GE" sz="2400" b="1" i="0" strike="noStrike" cap="none" dirty="0">
                <a:solidFill>
                  <a:srgbClr val="002060"/>
                </a:solidFill>
                <a:latin typeface="+mj-lt"/>
                <a:ea typeface="Calibri"/>
                <a:cs typeface="Calibri"/>
                <a:sym typeface="Calibri"/>
              </a:rPr>
              <a:t>მდგრადობის კომპასი</a:t>
            </a:r>
          </a:p>
        </p:txBody>
      </p:sp>
      <p:sp>
        <p:nvSpPr>
          <p:cNvPr id="166" name="Shape 166"/>
          <p:cNvSpPr txBox="1">
            <a:spLocks noGrp="1"/>
          </p:cNvSpPr>
          <p:nvPr>
            <p:ph type="body" idx="1"/>
          </p:nvPr>
        </p:nvSpPr>
        <p:spPr>
          <a:xfrm>
            <a:off x="1144340" y="924197"/>
            <a:ext cx="8847385" cy="1295128"/>
          </a:xfrm>
          <a:prstGeom prst="rect">
            <a:avLst/>
          </a:prstGeom>
          <a:noFill/>
          <a:ln>
            <a:noFill/>
          </a:ln>
        </p:spPr>
        <p:txBody>
          <a:bodyPr wrap="square" lIns="91425" tIns="45700" rIns="91425" bIns="45700" anchor="t" anchorCtr="0">
            <a:noAutofit/>
          </a:bodyPr>
          <a:lstStyle/>
          <a:p>
            <a:pPr marL="283464" marR="0" lvl="0" indent="-283464" algn="l" rtl="0">
              <a:lnSpc>
                <a:spcPct val="112000"/>
              </a:lnSpc>
              <a:spcBef>
                <a:spcPts val="0"/>
              </a:spcBef>
              <a:spcAft>
                <a:spcPts val="0"/>
              </a:spcAft>
              <a:buClr>
                <a:srgbClr val="262626"/>
              </a:buClr>
              <a:buSzPct val="100000"/>
              <a:buFont typeface="Arial"/>
              <a:buChar char="•"/>
            </a:pPr>
            <a:r>
              <a:rPr lang="ka-GE" sz="1600" b="1" i="0" u="none" strike="noStrike" cap="none" dirty="0">
                <a:solidFill>
                  <a:srgbClr val="002060"/>
                </a:solidFill>
                <a:latin typeface="+mj-lt"/>
                <a:ea typeface="Calibri"/>
                <a:cs typeface="Calibri"/>
                <a:sym typeface="Calibri"/>
              </a:rPr>
              <a:t>შექმნილია განსხვავებების/მრავალფეროვნების თავმოსაყრელად ყველა სფეროში</a:t>
            </a:r>
          </a:p>
          <a:p>
            <a:pPr marL="283464" marR="0" lvl="0" indent="-283464" algn="l" rtl="0">
              <a:lnSpc>
                <a:spcPct val="112000"/>
              </a:lnSpc>
              <a:spcBef>
                <a:spcPts val="2100"/>
              </a:spcBef>
              <a:spcAft>
                <a:spcPts val="0"/>
              </a:spcAft>
              <a:buClr>
                <a:srgbClr val="262626"/>
              </a:buClr>
              <a:buSzPct val="100000"/>
              <a:buFont typeface="Arial"/>
              <a:buChar char="•"/>
            </a:pPr>
            <a:r>
              <a:rPr lang="ka-GE" sz="1600" b="1" i="0" u="none" strike="noStrike" cap="none" dirty="0">
                <a:solidFill>
                  <a:srgbClr val="002060"/>
                </a:solidFill>
                <a:latin typeface="+mj-lt"/>
                <a:ea typeface="Calibri"/>
                <a:cs typeface="Calibri"/>
                <a:sym typeface="Calibri"/>
              </a:rPr>
              <a:t>კარგად მუშაობს საგნობრივი თემატიკის მდგრად განვითარებასთან დასაკავშირებლად</a:t>
            </a:r>
          </a:p>
          <a:p>
            <a:pPr marL="0" marR="0" lvl="0" indent="0" algn="l" rtl="0">
              <a:lnSpc>
                <a:spcPct val="112000"/>
              </a:lnSpc>
              <a:spcBef>
                <a:spcPts val="2100"/>
              </a:spcBef>
              <a:buClr>
                <a:srgbClr val="262626"/>
              </a:buClr>
              <a:buSzPct val="25000"/>
              <a:buFont typeface="Arial"/>
              <a:buNone/>
            </a:pPr>
            <a:endParaRPr sz="2000" b="0" i="0" u="none" strike="noStrike" cap="none" dirty="0">
              <a:solidFill>
                <a:schemeClr val="lt1"/>
              </a:solidFill>
              <a:latin typeface="Corbel"/>
              <a:ea typeface="Corbel"/>
              <a:cs typeface="Corbel"/>
              <a:sym typeface="Corbel"/>
            </a:endParaRPr>
          </a:p>
        </p:txBody>
      </p:sp>
      <p:pic>
        <p:nvPicPr>
          <p:cNvPr id="167" name="Shape 167"/>
          <p:cNvPicPr preferRelativeResize="0"/>
          <p:nvPr/>
        </p:nvPicPr>
        <p:blipFill rotWithShape="1">
          <a:blip r:embed="rId3" cstate="print">
            <a:alphaModFix/>
          </a:blip>
          <a:srcRect/>
          <a:stretch/>
        </p:blipFill>
        <p:spPr>
          <a:xfrm>
            <a:off x="10010026" y="850973"/>
            <a:ext cx="2013372" cy="1828906"/>
          </a:xfrm>
          <a:prstGeom prst="rect">
            <a:avLst/>
          </a:prstGeom>
          <a:noFill/>
          <a:ln>
            <a:noFill/>
          </a:ln>
        </p:spPr>
      </p:pic>
      <p:sp>
        <p:nvSpPr>
          <p:cNvPr id="168" name="Shape 168"/>
          <p:cNvSpPr txBox="1"/>
          <p:nvPr/>
        </p:nvSpPr>
        <p:spPr>
          <a:xfrm>
            <a:off x="642042" y="2057117"/>
            <a:ext cx="9406833" cy="4658008"/>
          </a:xfrm>
          <a:prstGeom prst="rect">
            <a:avLst/>
          </a:prstGeom>
          <a:solidFill>
            <a:srgbClr val="ABA59D"/>
          </a:solidFill>
          <a:ln w="9525" cap="flat" cmpd="sng">
            <a:solidFill>
              <a:schemeClr val="accent6"/>
            </a:solidFill>
            <a:prstDash val="solid"/>
            <a:round/>
            <a:headEnd type="none" w="med" len="med"/>
            <a:tailEnd type="none" w="med" len="med"/>
          </a:ln>
        </p:spPr>
        <p:txBody>
          <a:bodyPr wrap="square" lIns="91425" tIns="45700" rIns="91425" bIns="45700" anchor="t" anchorCtr="0">
            <a:noAutofit/>
          </a:bodyPr>
          <a:lstStyle/>
          <a:p>
            <a:pPr marL="342900" marR="0" lvl="0" indent="-342900" algn="l" rtl="0">
              <a:lnSpc>
                <a:spcPct val="90000"/>
              </a:lnSpc>
              <a:spcBef>
                <a:spcPts val="0"/>
              </a:spcBef>
              <a:spcAft>
                <a:spcPts val="0"/>
              </a:spcAft>
              <a:buClr>
                <a:srgbClr val="008000"/>
              </a:buClr>
              <a:buSzPct val="100000"/>
              <a:buFont typeface="Merriweather Sans"/>
              <a:buChar char="➤"/>
            </a:pPr>
            <a:r>
              <a:rPr lang="ka-GE" sz="1800" b="1" i="1" u="none" strike="noStrike" cap="none" dirty="0">
                <a:solidFill>
                  <a:srgbClr val="008000"/>
                </a:solidFill>
                <a:latin typeface="+mj-lt"/>
                <a:ea typeface="Calibri"/>
                <a:cs typeface="Calibri"/>
                <a:sym typeface="Calibri"/>
              </a:rPr>
              <a:t>N = ბუნება = </a:t>
            </a:r>
          </a:p>
          <a:p>
            <a:pPr marL="342900" marR="0" lvl="0" indent="-342900" algn="l" rtl="0">
              <a:lnSpc>
                <a:spcPct val="150000"/>
              </a:lnSpc>
              <a:spcBef>
                <a:spcPts val="320"/>
              </a:spcBef>
              <a:spcAft>
                <a:spcPts val="0"/>
              </a:spcAft>
              <a:buClr>
                <a:schemeClr val="lt1"/>
              </a:buClr>
              <a:buSzPct val="25000"/>
              <a:buFont typeface="Arial"/>
              <a:buNone/>
            </a:pPr>
            <a:r>
              <a:rPr lang="ka-GE" sz="1600" b="0" i="1" u="none" strike="noStrike" cap="none" dirty="0">
                <a:solidFill>
                  <a:schemeClr val="lt1"/>
                </a:solidFill>
                <a:latin typeface="+mj-lt"/>
                <a:ea typeface="Calibri"/>
                <a:cs typeface="Calibri"/>
                <a:sym typeface="Calibri"/>
              </a:rPr>
              <a:t>	გარემო, რესურსები, ნარჩენები, ეკოსისტემები და ჰაბიტატები, წყალი, ენერგია</a:t>
            </a:r>
            <a:r>
              <a:rPr lang="ka-GE" sz="1600" b="0" i="1" u="none" strike="noStrike" cap="none">
                <a:solidFill>
                  <a:schemeClr val="lt1"/>
                </a:solidFill>
                <a:latin typeface="+mj-lt"/>
                <a:ea typeface="Calibri"/>
                <a:cs typeface="Calibri"/>
                <a:sym typeface="Calibri"/>
              </a:rPr>
              <a:t>, კლიმატ</a:t>
            </a:r>
            <a:r>
              <a:rPr lang="ka-GE" sz="1600" i="1">
                <a:solidFill>
                  <a:schemeClr val="lt1"/>
                </a:solidFill>
                <a:latin typeface="+mj-lt"/>
                <a:ea typeface="Calibri"/>
                <a:cs typeface="Calibri"/>
                <a:sym typeface="Calibri"/>
              </a:rPr>
              <a:t>ის </a:t>
            </a:r>
            <a:r>
              <a:rPr lang="ka-GE" sz="1600" b="0" i="1" u="none" strike="noStrike" cap="none">
                <a:solidFill>
                  <a:schemeClr val="lt1"/>
                </a:solidFill>
                <a:latin typeface="+mj-lt"/>
                <a:ea typeface="Calibri"/>
                <a:cs typeface="Calibri"/>
                <a:sym typeface="Calibri"/>
              </a:rPr>
              <a:t>ცვლილება</a:t>
            </a:r>
            <a:r>
              <a:rPr lang="ka-GE" sz="1600" b="0" i="1" u="none" strike="noStrike" cap="none" dirty="0">
                <a:solidFill>
                  <a:schemeClr val="lt1"/>
                </a:solidFill>
                <a:latin typeface="+mj-lt"/>
                <a:ea typeface="Calibri"/>
                <a:cs typeface="Calibri"/>
                <a:sym typeface="Calibri"/>
              </a:rPr>
              <a:t>, ჰაერი</a:t>
            </a:r>
            <a:r>
              <a:rPr lang="ka-GE" sz="1600" b="0" i="1" u="none" strike="noStrike" cap="none">
                <a:solidFill>
                  <a:schemeClr val="lt1"/>
                </a:solidFill>
                <a:latin typeface="+mj-lt"/>
                <a:ea typeface="Calibri"/>
                <a:cs typeface="Calibri"/>
                <a:sym typeface="Calibri"/>
              </a:rPr>
              <a:t>, ტყე</a:t>
            </a:r>
            <a:r>
              <a:rPr lang="ka-GE" sz="1600" b="0" i="1" u="none" strike="noStrike" cap="none" dirty="0">
                <a:solidFill>
                  <a:schemeClr val="lt1"/>
                </a:solidFill>
                <a:latin typeface="+mj-lt"/>
                <a:ea typeface="Calibri"/>
                <a:cs typeface="Calibri"/>
                <a:sym typeface="Calibri"/>
              </a:rPr>
              <a:t>, ბიომრავალფეროვნება</a:t>
            </a:r>
          </a:p>
          <a:p>
            <a:pPr marL="342900" marR="0" lvl="0" indent="-342900" algn="l" rtl="0">
              <a:lnSpc>
                <a:spcPct val="90000"/>
              </a:lnSpc>
              <a:spcBef>
                <a:spcPts val="320"/>
              </a:spcBef>
              <a:spcAft>
                <a:spcPts val="0"/>
              </a:spcAft>
              <a:buClr>
                <a:schemeClr val="dk1"/>
              </a:buClr>
              <a:buFont typeface="Merriweather Sans"/>
              <a:buNone/>
            </a:pPr>
            <a:endParaRPr sz="1600" b="0" i="1" u="none" strike="noStrike" cap="none" dirty="0">
              <a:solidFill>
                <a:schemeClr val="dk1"/>
              </a:solidFill>
              <a:latin typeface="+mj-lt"/>
              <a:ea typeface="Calibri"/>
              <a:cs typeface="Calibri"/>
              <a:sym typeface="Calibri"/>
            </a:endParaRPr>
          </a:p>
          <a:p>
            <a:pPr marL="342900" marR="0" lvl="0" indent="-342900" algn="l" rtl="0">
              <a:lnSpc>
                <a:spcPct val="90000"/>
              </a:lnSpc>
              <a:spcBef>
                <a:spcPts val="360"/>
              </a:spcBef>
              <a:spcAft>
                <a:spcPts val="0"/>
              </a:spcAft>
              <a:buClr>
                <a:srgbClr val="0D26F5"/>
              </a:buClr>
              <a:buSzPct val="100000"/>
              <a:buFont typeface="Merriweather Sans"/>
              <a:buChar char="➤"/>
            </a:pPr>
            <a:r>
              <a:rPr lang="ka-GE" sz="1800" b="1" i="1" u="none" strike="noStrike" cap="none" dirty="0">
                <a:solidFill>
                  <a:srgbClr val="0D26F5"/>
                </a:solidFill>
                <a:latin typeface="+mj-lt"/>
                <a:ea typeface="Calibri"/>
                <a:cs typeface="Calibri"/>
                <a:sym typeface="Calibri"/>
              </a:rPr>
              <a:t>E = ეკონომიკა =</a:t>
            </a:r>
          </a:p>
          <a:p>
            <a:pPr marL="342900" marR="0" lvl="0" indent="-342900" algn="l" rtl="0">
              <a:lnSpc>
                <a:spcPct val="90000"/>
              </a:lnSpc>
              <a:spcBef>
                <a:spcPts val="320"/>
              </a:spcBef>
              <a:spcAft>
                <a:spcPts val="0"/>
              </a:spcAft>
              <a:buClr>
                <a:schemeClr val="lt1"/>
              </a:buClr>
              <a:buSzPct val="25000"/>
              <a:buFont typeface="Arial"/>
              <a:buNone/>
            </a:pPr>
            <a:r>
              <a:rPr lang="ka-GE" sz="1600" b="0" i="0" u="none" strike="noStrike" cap="none" dirty="0">
                <a:solidFill>
                  <a:schemeClr val="lt1"/>
                </a:solidFill>
                <a:latin typeface="+mj-lt"/>
                <a:ea typeface="Calibri"/>
                <a:cs typeface="Calibri"/>
                <a:sym typeface="Calibri"/>
              </a:rPr>
              <a:t>	მოპოვება, წარმოება, მოხმარება, დასაქმება და ინვესტიციები, ვალები, ბიზნესი და ინოვაცია </a:t>
            </a:r>
          </a:p>
          <a:p>
            <a:pPr marL="342900" marR="0" lvl="0" indent="-342900" algn="l" rtl="0">
              <a:lnSpc>
                <a:spcPct val="90000"/>
              </a:lnSpc>
              <a:spcBef>
                <a:spcPts val="320"/>
              </a:spcBef>
              <a:spcAft>
                <a:spcPts val="0"/>
              </a:spcAft>
              <a:buClr>
                <a:schemeClr val="dk1"/>
              </a:buClr>
              <a:buFont typeface="Arial"/>
              <a:buNone/>
            </a:pPr>
            <a:endParaRPr sz="1600" b="0" i="0" u="none" strike="noStrike" cap="none" dirty="0">
              <a:solidFill>
                <a:schemeClr val="dk1"/>
              </a:solidFill>
              <a:latin typeface="+mj-lt"/>
              <a:ea typeface="Calibri"/>
              <a:cs typeface="Calibri"/>
              <a:sym typeface="Calibri"/>
            </a:endParaRPr>
          </a:p>
          <a:p>
            <a:pPr marL="342900" marR="0" lvl="0" indent="-342900" algn="l" rtl="0">
              <a:lnSpc>
                <a:spcPct val="90000"/>
              </a:lnSpc>
              <a:spcBef>
                <a:spcPts val="360"/>
              </a:spcBef>
              <a:spcAft>
                <a:spcPts val="0"/>
              </a:spcAft>
              <a:buClr>
                <a:srgbClr val="EBAE31"/>
              </a:buClr>
              <a:buSzPct val="100000"/>
              <a:buFont typeface="Merriweather Sans"/>
              <a:buChar char="➤"/>
            </a:pPr>
            <a:r>
              <a:rPr lang="ka-GE" sz="1800" b="1" i="1" u="none" strike="noStrike" cap="none" dirty="0">
                <a:solidFill>
                  <a:srgbClr val="EBAE31"/>
                </a:solidFill>
                <a:latin typeface="+mj-lt"/>
                <a:ea typeface="Calibri"/>
                <a:cs typeface="Calibri"/>
                <a:sym typeface="Calibri"/>
              </a:rPr>
              <a:t>S = საზოგადოება =</a:t>
            </a:r>
          </a:p>
          <a:p>
            <a:pPr marL="342900" marR="0" lvl="0" indent="-342900" algn="l" rtl="0">
              <a:lnSpc>
                <a:spcPct val="150000"/>
              </a:lnSpc>
              <a:spcBef>
                <a:spcPts val="320"/>
              </a:spcBef>
              <a:spcAft>
                <a:spcPts val="0"/>
              </a:spcAft>
              <a:buClr>
                <a:schemeClr val="lt1"/>
              </a:buClr>
              <a:buSzPct val="25000"/>
              <a:buFont typeface="Arial"/>
              <a:buNone/>
            </a:pPr>
            <a:r>
              <a:rPr lang="ka-GE" sz="1600" b="0" i="0" u="none" strike="noStrike" cap="none" dirty="0">
                <a:solidFill>
                  <a:schemeClr val="lt1"/>
                </a:solidFill>
                <a:latin typeface="+mj-lt"/>
                <a:ea typeface="Calibri"/>
                <a:cs typeface="Calibri"/>
                <a:sym typeface="Calibri"/>
              </a:rPr>
              <a:t>	მმართველობა, თანასწორობა, გამჭვირვალობა, უსაფრთხოება, კულტურა, ინსტიტუციური მენეჯმენტი</a:t>
            </a:r>
          </a:p>
          <a:p>
            <a:pPr marL="342900" marR="0" lvl="0" indent="-342900" algn="l" rtl="0">
              <a:lnSpc>
                <a:spcPct val="90000"/>
              </a:lnSpc>
              <a:spcBef>
                <a:spcPts val="320"/>
              </a:spcBef>
              <a:spcAft>
                <a:spcPts val="0"/>
              </a:spcAft>
              <a:buClr>
                <a:schemeClr val="dk1"/>
              </a:buClr>
              <a:buFont typeface="Merriweather Sans"/>
              <a:buNone/>
            </a:pPr>
            <a:endParaRPr sz="1600" b="0" i="1" u="none" strike="noStrike" cap="none" dirty="0">
              <a:solidFill>
                <a:schemeClr val="dk1"/>
              </a:solidFill>
              <a:latin typeface="+mj-lt"/>
              <a:ea typeface="Calibri"/>
              <a:cs typeface="Calibri"/>
              <a:sym typeface="Calibri"/>
            </a:endParaRPr>
          </a:p>
          <a:p>
            <a:pPr marL="342900" marR="0" lvl="0" indent="-342900" algn="l" rtl="0">
              <a:lnSpc>
                <a:spcPct val="90000"/>
              </a:lnSpc>
              <a:spcBef>
                <a:spcPts val="360"/>
              </a:spcBef>
              <a:spcAft>
                <a:spcPts val="0"/>
              </a:spcAft>
              <a:buClr>
                <a:srgbClr val="FF006B"/>
              </a:buClr>
              <a:buSzPct val="100000"/>
              <a:buFont typeface="Merriweather Sans"/>
              <a:buChar char="➤"/>
            </a:pPr>
            <a:r>
              <a:rPr lang="ka-GE" sz="1800" b="1" i="1" u="none" strike="noStrike" cap="none" dirty="0">
                <a:solidFill>
                  <a:srgbClr val="FF006B"/>
                </a:solidFill>
                <a:latin typeface="+mj-lt"/>
                <a:ea typeface="Calibri"/>
                <a:cs typeface="Calibri"/>
                <a:sym typeface="Calibri"/>
              </a:rPr>
              <a:t>W = კეთილდღეობა =</a:t>
            </a:r>
          </a:p>
          <a:p>
            <a:pPr marL="342900" marR="0" lvl="0" indent="-342900" algn="l" rtl="0">
              <a:lnSpc>
                <a:spcPct val="150000"/>
              </a:lnSpc>
              <a:spcBef>
                <a:spcPts val="320"/>
              </a:spcBef>
              <a:spcAft>
                <a:spcPts val="0"/>
              </a:spcAft>
              <a:buClr>
                <a:schemeClr val="lt1"/>
              </a:buClr>
              <a:buSzPct val="25000"/>
              <a:buFont typeface="Arial"/>
              <a:buNone/>
            </a:pPr>
            <a:r>
              <a:rPr lang="ka-GE" sz="1600" b="0" i="0" u="none" strike="noStrike" cap="none" dirty="0">
                <a:solidFill>
                  <a:schemeClr val="lt1"/>
                </a:solidFill>
                <a:latin typeface="+mj-lt"/>
                <a:ea typeface="Calibri"/>
                <a:cs typeface="Calibri"/>
                <a:sym typeface="Calibri"/>
              </a:rPr>
              <a:t>	ჯანდაცვა</a:t>
            </a:r>
            <a:r>
              <a:rPr lang="ka-GE" sz="1600" b="0" i="0" u="none" strike="noStrike" cap="none">
                <a:solidFill>
                  <a:schemeClr val="lt1"/>
                </a:solidFill>
                <a:latin typeface="+mj-lt"/>
                <a:ea typeface="Calibri"/>
                <a:cs typeface="Calibri"/>
                <a:sym typeface="Calibri"/>
              </a:rPr>
              <a:t>, განათლება, </a:t>
            </a:r>
            <a:r>
              <a:rPr lang="ka-GE" sz="1600" b="0" i="0" u="none" strike="noStrike" cap="none" dirty="0">
                <a:solidFill>
                  <a:schemeClr val="lt1"/>
                </a:solidFill>
                <a:latin typeface="+mj-lt"/>
                <a:ea typeface="Calibri"/>
                <a:cs typeface="Calibri"/>
                <a:sym typeface="Calibri"/>
              </a:rPr>
              <a:t>თვითგამოხატვა, ბედნიერება, ურთიერთობები</a:t>
            </a:r>
            <a:r>
              <a:rPr lang="ka-GE" sz="1600" b="0" i="0" u="none" strike="noStrike" cap="none">
                <a:solidFill>
                  <a:schemeClr val="lt1"/>
                </a:solidFill>
                <a:latin typeface="+mj-lt"/>
                <a:ea typeface="Calibri"/>
                <a:cs typeface="Calibri"/>
                <a:sym typeface="Calibri"/>
              </a:rPr>
              <a:t>, ოჯახი</a:t>
            </a:r>
            <a:r>
              <a:rPr lang="ka-GE" sz="1600" b="0" i="0" u="none" strike="noStrike" cap="none" dirty="0">
                <a:solidFill>
                  <a:schemeClr val="lt1"/>
                </a:solidFill>
                <a:latin typeface="+mj-lt"/>
                <a:ea typeface="Calibri"/>
                <a:cs typeface="Calibri"/>
                <a:sym typeface="Calibri"/>
              </a:rPr>
              <a:t>, შემოქმედება და ცხოვრების ხარისხი</a:t>
            </a:r>
          </a:p>
        </p:txBody>
      </p:sp>
      <p:pic>
        <p:nvPicPr>
          <p:cNvPr id="169" name="Shape 169"/>
          <p:cNvPicPr preferRelativeResize="0"/>
          <p:nvPr/>
        </p:nvPicPr>
        <p:blipFill>
          <a:blip r:embed="rId4" cstate="print">
            <a:alphaModFix/>
          </a:blip>
          <a:stretch>
            <a:fillRect/>
          </a:stretch>
        </p:blipFill>
        <p:spPr>
          <a:xfrm>
            <a:off x="9776695" y="151900"/>
            <a:ext cx="2335549" cy="581949"/>
          </a:xfrm>
          <a:prstGeom prst="rect">
            <a:avLst/>
          </a:prstGeom>
          <a:noFill/>
          <a:ln>
            <a:noFill/>
          </a:ln>
        </p:spPr>
      </p:pic>
      <p:pic>
        <p:nvPicPr>
          <p:cNvPr id="7" name="Picture 6">
            <a:extLst>
              <a:ext uri="{FF2B5EF4-FFF2-40B4-BE49-F238E27FC236}">
                <a16:creationId xmlns:a16="http://schemas.microsoft.com/office/drawing/2014/main" id="{D806E413-D8BA-4E91-B92F-0ACF4900010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spTree>
    <p:extLst>
      <p:ext uri="{BB962C8B-B14F-4D97-AF65-F5344CB8AC3E}">
        <p14:creationId xmlns:p14="http://schemas.microsoft.com/office/powerpoint/2010/main" val="3139942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4594C3-0393-41F4-9C09-BEB6ED25FA10}"/>
              </a:ext>
            </a:extLst>
          </p:cNvPr>
          <p:cNvSpPr/>
          <p:nvPr/>
        </p:nvSpPr>
        <p:spPr>
          <a:xfrm>
            <a:off x="2672627" y="270434"/>
            <a:ext cx="6846746" cy="461665"/>
          </a:xfrm>
          <a:prstGeom prst="rect">
            <a:avLst/>
          </a:prstGeom>
        </p:spPr>
        <p:txBody>
          <a:bodyPr wrap="none">
            <a:spAutoFit/>
          </a:bodyPr>
          <a:lstStyle/>
          <a:p>
            <a:r>
              <a:rPr lang="en" sz="2400" dirty="0"/>
              <a:t>ინტეგრაციის მულტიდისციპლინური მიდგომა</a:t>
            </a:r>
            <a:endParaRPr lang="en-GB" sz="2400" dirty="0"/>
          </a:p>
        </p:txBody>
      </p:sp>
      <p:pic>
        <p:nvPicPr>
          <p:cNvPr id="3" name="Shape 74">
            <a:extLst>
              <a:ext uri="{FF2B5EF4-FFF2-40B4-BE49-F238E27FC236}">
                <a16:creationId xmlns:a16="http://schemas.microsoft.com/office/drawing/2014/main" id="{6B5C18D4-5B85-4C81-86E4-409A1A86B174}"/>
              </a:ext>
            </a:extLst>
          </p:cNvPr>
          <p:cNvPicPr preferRelativeResize="0"/>
          <p:nvPr/>
        </p:nvPicPr>
        <p:blipFill>
          <a:blip r:embed="rId2">
            <a:alphaModFix/>
          </a:blip>
          <a:stretch>
            <a:fillRect/>
          </a:stretch>
        </p:blipFill>
        <p:spPr>
          <a:xfrm>
            <a:off x="1709969" y="1039016"/>
            <a:ext cx="8772061" cy="4527933"/>
          </a:xfrm>
          <a:prstGeom prst="rect">
            <a:avLst/>
          </a:prstGeom>
          <a:noFill/>
          <a:ln>
            <a:noFill/>
          </a:ln>
        </p:spPr>
      </p:pic>
      <p:pic>
        <p:nvPicPr>
          <p:cNvPr id="4" name="Picture 3">
            <a:extLst>
              <a:ext uri="{FF2B5EF4-FFF2-40B4-BE49-F238E27FC236}">
                <a16:creationId xmlns:a16="http://schemas.microsoft.com/office/drawing/2014/main" id="{5FBB3DA4-33F6-47B2-A2C3-2438AD8ED5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pic>
        <p:nvPicPr>
          <p:cNvPr id="5" name="Shape 153">
            <a:extLst>
              <a:ext uri="{FF2B5EF4-FFF2-40B4-BE49-F238E27FC236}">
                <a16:creationId xmlns:a16="http://schemas.microsoft.com/office/drawing/2014/main" id="{2767AB44-FB04-4851-B681-F7EBF787F483}"/>
              </a:ext>
            </a:extLst>
          </p:cNvPr>
          <p:cNvPicPr preferRelativeResize="0"/>
          <p:nvPr/>
        </p:nvPicPr>
        <p:blipFill>
          <a:blip r:embed="rId4" cstate="print">
            <a:alphaModFix/>
          </a:blip>
          <a:stretch>
            <a:fillRect/>
          </a:stretch>
        </p:blipFill>
        <p:spPr>
          <a:xfrm>
            <a:off x="9620360" y="131275"/>
            <a:ext cx="2335549" cy="581949"/>
          </a:xfrm>
          <a:prstGeom prst="rect">
            <a:avLst/>
          </a:prstGeom>
          <a:noFill/>
          <a:ln>
            <a:noFill/>
          </a:ln>
        </p:spPr>
      </p:pic>
    </p:spTree>
    <p:extLst>
      <p:ext uri="{BB962C8B-B14F-4D97-AF65-F5344CB8AC3E}">
        <p14:creationId xmlns:p14="http://schemas.microsoft.com/office/powerpoint/2010/main" val="151931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1565098" y="147904"/>
            <a:ext cx="8236127" cy="823646"/>
          </a:xfrm>
          <a:prstGeom prst="rect">
            <a:avLst/>
          </a:prstGeom>
          <a:noFill/>
          <a:ln>
            <a:noFill/>
          </a:ln>
        </p:spPr>
        <p:txBody>
          <a:bodyPr wrap="square" lIns="91425" tIns="45700" rIns="91425" bIns="45700" anchor="t" anchorCtr="0">
            <a:noAutofit/>
          </a:bodyPr>
          <a:lstStyle/>
          <a:p>
            <a:pPr marL="0" marR="0" lvl="0" indent="0" algn="ctr" rtl="0">
              <a:lnSpc>
                <a:spcPct val="90000"/>
              </a:lnSpc>
              <a:spcBef>
                <a:spcPts val="0"/>
              </a:spcBef>
              <a:buClr>
                <a:srgbClr val="262626"/>
              </a:buClr>
              <a:buSzPct val="25000"/>
              <a:buFont typeface="Century Schoolbook"/>
              <a:buNone/>
            </a:pPr>
            <a:r>
              <a:rPr lang="ka-GE" sz="2400" b="1" i="0" strike="noStrike" cap="none" dirty="0">
                <a:solidFill>
                  <a:srgbClr val="002060"/>
                </a:solidFill>
              </a:rPr>
              <a:t>განათლება მდგრადი განვითარებისთვის</a:t>
            </a:r>
            <a:br>
              <a:rPr lang="ka-GE" sz="2400" b="1" i="0" strike="noStrike" cap="none" dirty="0">
                <a:solidFill>
                  <a:srgbClr val="002060"/>
                </a:solidFill>
              </a:rPr>
            </a:br>
            <a:r>
              <a:rPr lang="ka-GE" sz="2400" b="1" i="0" strike="noStrike" cap="none">
                <a:solidFill>
                  <a:srgbClr val="002060"/>
                </a:solidFill>
              </a:rPr>
              <a:t> </a:t>
            </a:r>
            <a:br>
              <a:rPr lang="ka-GE" sz="2400" b="1" i="0" strike="noStrike" cap="none">
                <a:solidFill>
                  <a:srgbClr val="002060"/>
                </a:solidFill>
              </a:rPr>
            </a:br>
            <a:r>
              <a:rPr lang="ka-GE" sz="2400" b="1" i="0" strike="noStrike" cap="none">
                <a:solidFill>
                  <a:srgbClr val="002060"/>
                </a:solidFill>
              </a:rPr>
              <a:t>წყალი - საგნობრივ </a:t>
            </a:r>
            <a:r>
              <a:rPr lang="ka-GE" sz="2400" b="1" i="0" strike="noStrike" cap="none" dirty="0">
                <a:solidFill>
                  <a:srgbClr val="002060"/>
                </a:solidFill>
              </a:rPr>
              <a:t>ჭრილში</a:t>
            </a:r>
          </a:p>
        </p:txBody>
      </p:sp>
      <p:grpSp>
        <p:nvGrpSpPr>
          <p:cNvPr id="140" name="Shape 140"/>
          <p:cNvGrpSpPr/>
          <p:nvPr/>
        </p:nvGrpSpPr>
        <p:grpSpPr>
          <a:xfrm>
            <a:off x="479425" y="1790524"/>
            <a:ext cx="11142462" cy="4242580"/>
            <a:chOff x="0" y="597565"/>
            <a:chExt cx="10396374" cy="4242580"/>
          </a:xfrm>
        </p:grpSpPr>
        <p:sp>
          <p:nvSpPr>
            <p:cNvPr id="141" name="Shape 141"/>
            <p:cNvSpPr/>
            <p:nvPr/>
          </p:nvSpPr>
          <p:spPr>
            <a:xfrm>
              <a:off x="0" y="597568"/>
              <a:ext cx="3248867" cy="1949320"/>
            </a:xfrm>
            <a:prstGeom prst="rect">
              <a:avLst/>
            </a:prstGeom>
            <a:solidFill>
              <a:srgbClr val="ABA59D"/>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2" name="Shape 142"/>
            <p:cNvSpPr txBox="1"/>
            <p:nvPr/>
          </p:nvSpPr>
          <p:spPr>
            <a:xfrm>
              <a:off x="0" y="597565"/>
              <a:ext cx="3249000" cy="2001000"/>
            </a:xfrm>
            <a:prstGeom prst="rect">
              <a:avLst/>
            </a:prstGeom>
            <a:solidFill>
              <a:srgbClr val="FFE599"/>
            </a:solidFill>
            <a:ln>
              <a:noFill/>
            </a:ln>
          </p:spPr>
          <p:txBody>
            <a:bodyPr wrap="square" lIns="60950" tIns="60950" rIns="60950" bIns="60950" anchor="ctr" anchorCtr="0">
              <a:noAutofit/>
            </a:bodyPr>
            <a:lstStyle/>
            <a:p>
              <a:pPr marL="0" marR="0" lvl="0" indent="0" algn="ctr" rtl="0">
                <a:lnSpc>
                  <a:spcPct val="90000"/>
                </a:lnSpc>
                <a:spcBef>
                  <a:spcPts val="0"/>
                </a:spcBef>
                <a:spcAft>
                  <a:spcPts val="0"/>
                </a:spcAft>
                <a:buClr>
                  <a:schemeClr val="dk1"/>
                </a:buClr>
                <a:buSzPct val="25000"/>
                <a:buFont typeface="Noto Sans Symbols"/>
                <a:buNone/>
              </a:pPr>
              <a:r>
                <a:rPr lang="ka-GE" sz="1600" b="1" i="0" u="none" strike="noStrike" cap="none">
                  <a:solidFill>
                    <a:srgbClr val="002060"/>
                  </a:solidFill>
                  <a:latin typeface="+mj-lt"/>
                  <a:ea typeface="Corbel"/>
                  <a:cs typeface="Corbel"/>
                  <a:sym typeface="Corbel"/>
                </a:rPr>
                <a:t>მათემატიკა</a:t>
              </a:r>
              <a:r>
                <a:rPr lang="ka-GE" sz="1600" b="0" i="0" u="none" strike="noStrike" cap="none">
                  <a:solidFill>
                    <a:srgbClr val="002060"/>
                  </a:solidFill>
                  <a:latin typeface="+mj-lt"/>
                  <a:ea typeface="Corbel"/>
                  <a:cs typeface="Corbel"/>
                  <a:sym typeface="Corbel"/>
                </a:rPr>
                <a:t> </a:t>
              </a:r>
            </a:p>
            <a:p>
              <a:pPr marL="0" marR="0" lvl="0" indent="0" algn="ctr" rtl="0">
                <a:lnSpc>
                  <a:spcPct val="90000"/>
                </a:lnSpc>
                <a:spcBef>
                  <a:spcPts val="0"/>
                </a:spcBef>
                <a:spcAft>
                  <a:spcPts val="0"/>
                </a:spcAft>
                <a:buClr>
                  <a:schemeClr val="dk1"/>
                </a:buClr>
                <a:buSzPct val="25000"/>
                <a:buFont typeface="Noto Sans Symbols"/>
                <a:buNone/>
              </a:pPr>
              <a:r>
                <a:rPr lang="ka-GE" sz="1600" b="0" i="0" u="none" strike="noStrike" cap="none">
                  <a:solidFill>
                    <a:srgbClr val="002060"/>
                  </a:solidFill>
                  <a:latin typeface="+mj-lt"/>
                  <a:ea typeface="Corbel"/>
                  <a:cs typeface="Corbel"/>
                  <a:sym typeface="Corbel"/>
                </a:rPr>
                <a:t> </a:t>
              </a:r>
            </a:p>
            <a:p>
              <a:pPr marL="0" marR="0" lvl="0" indent="0" algn="ctr" rtl="0">
                <a:lnSpc>
                  <a:spcPct val="90000"/>
                </a:lnSpc>
                <a:spcBef>
                  <a:spcPts val="0"/>
                </a:spcBef>
                <a:spcAft>
                  <a:spcPts val="0"/>
                </a:spcAft>
                <a:buClr>
                  <a:schemeClr val="dk1"/>
                </a:buClr>
                <a:buSzPct val="25000"/>
                <a:buFont typeface="Noto Sans Symbols"/>
                <a:buNone/>
              </a:pPr>
              <a:r>
                <a:rPr lang="ka-GE" sz="1600" b="0" i="0" u="none" strike="noStrike" cap="none">
                  <a:solidFill>
                    <a:srgbClr val="002060"/>
                  </a:solidFill>
                  <a:latin typeface="+mj-lt"/>
                  <a:ea typeface="Corbel"/>
                  <a:cs typeface="Corbel"/>
                  <a:sym typeface="Corbel"/>
                </a:rPr>
                <a:t>მცირე </a:t>
              </a:r>
              <a:r>
                <a:rPr lang="ka-GE" sz="1600" b="0" i="0" u="none" strike="noStrike" cap="none" dirty="0">
                  <a:solidFill>
                    <a:srgbClr val="002060"/>
                  </a:solidFill>
                  <a:latin typeface="+mj-lt"/>
                  <a:ea typeface="Corbel"/>
                  <a:cs typeface="Corbel"/>
                  <a:sym typeface="Corbel"/>
                </a:rPr>
                <a:t>და </a:t>
              </a:r>
              <a:r>
                <a:rPr lang="ka-GE" sz="1600" b="0" i="0" u="none" strike="noStrike" cap="none">
                  <a:solidFill>
                    <a:srgbClr val="002060"/>
                  </a:solidFill>
                  <a:latin typeface="+mj-lt"/>
                  <a:ea typeface="Corbel"/>
                  <a:cs typeface="Corbel"/>
                  <a:sym typeface="Corbel"/>
                </a:rPr>
                <a:t>დიდი რაოდენობებისა და რიცხვების გასააზრებლად </a:t>
              </a:r>
            </a:p>
            <a:p>
              <a:pPr marL="0" marR="0" lvl="0" indent="0" algn="ctr" rtl="0">
                <a:lnSpc>
                  <a:spcPct val="90000"/>
                </a:lnSpc>
                <a:spcBef>
                  <a:spcPts val="0"/>
                </a:spcBef>
                <a:spcAft>
                  <a:spcPts val="0"/>
                </a:spcAft>
                <a:buClr>
                  <a:schemeClr val="dk1"/>
                </a:buClr>
                <a:buSzPct val="25000"/>
                <a:buFont typeface="Noto Sans Symbols"/>
                <a:buNone/>
              </a:pPr>
              <a:r>
                <a:rPr lang="ka-GE" sz="1600">
                  <a:solidFill>
                    <a:srgbClr val="002060"/>
                  </a:solidFill>
                  <a:latin typeface="+mj-lt"/>
                  <a:ea typeface="Corbel"/>
                  <a:cs typeface="Corbel"/>
                  <a:sym typeface="Corbel"/>
                </a:rPr>
                <a:t>წყლის დაბინძურების კონკრეტული მაგალითები დაბინძურების რიცხვობრივი მონაცემების ჩვენებით</a:t>
              </a:r>
              <a:endParaRPr lang="ka-GE" sz="1600" b="0" i="0" u="none" strike="noStrike" cap="none" dirty="0">
                <a:solidFill>
                  <a:srgbClr val="002060"/>
                </a:solidFill>
                <a:latin typeface="+mj-lt"/>
                <a:ea typeface="Corbel"/>
                <a:cs typeface="Corbel"/>
                <a:sym typeface="Corbel"/>
              </a:endParaRPr>
            </a:p>
          </p:txBody>
        </p:sp>
        <p:sp>
          <p:nvSpPr>
            <p:cNvPr id="143" name="Shape 143"/>
            <p:cNvSpPr/>
            <p:nvPr/>
          </p:nvSpPr>
          <p:spPr>
            <a:xfrm>
              <a:off x="3573753" y="597568"/>
              <a:ext cx="3248867" cy="1949320"/>
            </a:xfrm>
            <a:prstGeom prst="rect">
              <a:avLst/>
            </a:prstGeom>
            <a:solidFill>
              <a:srgbClr val="ABA59D"/>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4" name="Shape 144"/>
            <p:cNvSpPr txBox="1"/>
            <p:nvPr/>
          </p:nvSpPr>
          <p:spPr>
            <a:xfrm>
              <a:off x="3573753" y="597568"/>
              <a:ext cx="3248867" cy="1949320"/>
            </a:xfrm>
            <a:prstGeom prst="rect">
              <a:avLst/>
            </a:prstGeom>
            <a:solidFill>
              <a:srgbClr val="B6D7A8"/>
            </a:solidFill>
            <a:ln>
              <a:noFill/>
            </a:ln>
          </p:spPr>
          <p:txBody>
            <a:bodyPr wrap="square" lIns="60950" tIns="60950" rIns="60950" bIns="60950" anchor="ctr" anchorCtr="0">
              <a:noAutofit/>
            </a:bodyPr>
            <a:lstStyle/>
            <a:p>
              <a:pPr marL="0" marR="0" lvl="0" indent="0" algn="ctr" rtl="0">
                <a:lnSpc>
                  <a:spcPct val="90000"/>
                </a:lnSpc>
                <a:spcBef>
                  <a:spcPts val="0"/>
                </a:spcBef>
                <a:spcAft>
                  <a:spcPts val="0"/>
                </a:spcAft>
                <a:buClr>
                  <a:schemeClr val="dk1"/>
                </a:buClr>
                <a:buSzPct val="25000"/>
                <a:buFont typeface="Noto Sans Symbols"/>
                <a:buNone/>
              </a:pPr>
              <a:r>
                <a:rPr lang="ka-GE" sz="1600" b="1" i="0" u="none" strike="noStrike" cap="none">
                  <a:solidFill>
                    <a:srgbClr val="002060"/>
                  </a:solidFill>
                  <a:latin typeface="+mj-lt"/>
                  <a:ea typeface="Corbel"/>
                  <a:cs typeface="Corbel"/>
                  <a:sym typeface="Corbel"/>
                </a:rPr>
                <a:t>ბიოლოგია</a:t>
              </a:r>
              <a:r>
                <a:rPr lang="ka-GE" sz="1600" b="0" i="0" u="none" strike="noStrike" cap="none">
                  <a:solidFill>
                    <a:srgbClr val="002060"/>
                  </a:solidFill>
                  <a:latin typeface="+mj-lt"/>
                  <a:ea typeface="Corbel"/>
                  <a:cs typeface="Corbel"/>
                  <a:sym typeface="Corbel"/>
                </a:rPr>
                <a:t> </a:t>
              </a:r>
            </a:p>
            <a:p>
              <a:pPr marL="0" marR="0" lvl="0" indent="0" algn="ctr" rtl="0">
                <a:lnSpc>
                  <a:spcPct val="90000"/>
                </a:lnSpc>
                <a:spcBef>
                  <a:spcPts val="0"/>
                </a:spcBef>
                <a:spcAft>
                  <a:spcPts val="0"/>
                </a:spcAft>
                <a:buClr>
                  <a:schemeClr val="dk1"/>
                </a:buClr>
                <a:buSzPct val="25000"/>
                <a:buFont typeface="Noto Sans Symbols"/>
                <a:buNone/>
              </a:pPr>
              <a:endParaRPr lang="ka-GE" sz="1600" b="0" i="0" u="none" strike="noStrike" cap="none">
                <a:solidFill>
                  <a:srgbClr val="002060"/>
                </a:solidFill>
                <a:latin typeface="+mj-lt"/>
                <a:ea typeface="Corbel"/>
                <a:cs typeface="Corbel"/>
                <a:sym typeface="Corbel"/>
              </a:endParaRPr>
            </a:p>
            <a:p>
              <a:pPr marL="0" marR="0" lvl="0" indent="0" algn="ctr" rtl="0">
                <a:lnSpc>
                  <a:spcPct val="90000"/>
                </a:lnSpc>
                <a:spcBef>
                  <a:spcPts val="0"/>
                </a:spcBef>
                <a:spcAft>
                  <a:spcPts val="0"/>
                </a:spcAft>
                <a:buClr>
                  <a:schemeClr val="dk1"/>
                </a:buClr>
                <a:buSzPct val="25000"/>
                <a:buFont typeface="Noto Sans Symbols"/>
                <a:buNone/>
              </a:pPr>
              <a:r>
                <a:rPr lang="ka-GE" sz="1600" b="0" i="0" u="none" strike="noStrike" cap="none">
                  <a:solidFill>
                    <a:srgbClr val="002060"/>
                  </a:solidFill>
                  <a:latin typeface="+mj-lt"/>
                  <a:ea typeface="Corbel"/>
                  <a:cs typeface="Corbel"/>
                  <a:sym typeface="Corbel"/>
                </a:rPr>
                <a:t>სუფთა </a:t>
              </a:r>
              <a:r>
                <a:rPr lang="ka-GE" sz="1600" b="0" i="0" u="none" strike="noStrike" cap="none" dirty="0">
                  <a:solidFill>
                    <a:srgbClr val="002060"/>
                  </a:solidFill>
                  <a:latin typeface="+mj-lt"/>
                  <a:ea typeface="Corbel"/>
                  <a:cs typeface="Corbel"/>
                  <a:sym typeface="Corbel"/>
                </a:rPr>
                <a:t>და დაბინძურებული წყლის </a:t>
              </a:r>
              <a:r>
                <a:rPr lang="ka-GE" sz="1600" b="0" i="0" u="none" strike="noStrike" cap="none">
                  <a:solidFill>
                    <a:srgbClr val="002060"/>
                  </a:solidFill>
                  <a:latin typeface="+mj-lt"/>
                  <a:ea typeface="Corbel"/>
                  <a:cs typeface="Corbel"/>
                  <a:sym typeface="Corbel"/>
                </a:rPr>
                <a:t>გავლენა ცოცხალ ორგანიზმებზე</a:t>
              </a:r>
              <a:endParaRPr lang="ka-GE" sz="1600" b="0" i="0" u="none" strike="noStrike" cap="none" dirty="0">
                <a:solidFill>
                  <a:srgbClr val="002060"/>
                </a:solidFill>
                <a:latin typeface="+mj-lt"/>
                <a:ea typeface="Corbel"/>
                <a:cs typeface="Corbel"/>
                <a:sym typeface="Corbel"/>
              </a:endParaRPr>
            </a:p>
          </p:txBody>
        </p:sp>
        <p:sp>
          <p:nvSpPr>
            <p:cNvPr id="145" name="Shape 145"/>
            <p:cNvSpPr/>
            <p:nvPr/>
          </p:nvSpPr>
          <p:spPr>
            <a:xfrm>
              <a:off x="7147507" y="597568"/>
              <a:ext cx="3248867" cy="1949320"/>
            </a:xfrm>
            <a:prstGeom prst="rect">
              <a:avLst/>
            </a:prstGeom>
            <a:solidFill>
              <a:srgbClr val="ABA59D"/>
            </a:solidFill>
            <a:ln w="9525" cap="flat" cmpd="sng">
              <a:solidFill>
                <a:schemeClr val="accent6"/>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6" name="Shape 146"/>
            <p:cNvSpPr txBox="1"/>
            <p:nvPr/>
          </p:nvSpPr>
          <p:spPr>
            <a:xfrm>
              <a:off x="7147507" y="597568"/>
              <a:ext cx="3248867" cy="1949320"/>
            </a:xfrm>
            <a:prstGeom prst="rect">
              <a:avLst/>
            </a:prstGeom>
            <a:solidFill>
              <a:srgbClr val="A4C2F4"/>
            </a:solidFill>
            <a:ln>
              <a:noFill/>
            </a:ln>
          </p:spPr>
          <p:txBody>
            <a:bodyPr wrap="square" lIns="60950" tIns="60950" rIns="60950" bIns="60950" anchor="ctr" anchorCtr="0">
              <a:noAutofit/>
            </a:bodyPr>
            <a:lstStyle/>
            <a:p>
              <a:pPr lvl="0" algn="ctr">
                <a:lnSpc>
                  <a:spcPct val="90000"/>
                </a:lnSpc>
                <a:buClr>
                  <a:schemeClr val="dk1"/>
                </a:buClr>
                <a:buSzPct val="25000"/>
              </a:pPr>
              <a:r>
                <a:rPr lang="ka-GE" sz="1600" b="1">
                  <a:solidFill>
                    <a:srgbClr val="002060"/>
                  </a:solidFill>
                  <a:latin typeface="+mj-lt"/>
                  <a:ea typeface="Corbel"/>
                  <a:cs typeface="Corbel"/>
                  <a:sym typeface="Corbel"/>
                </a:rPr>
                <a:t>გეოგრაფია</a:t>
              </a:r>
              <a:r>
                <a:rPr lang="ka-GE" sz="1600" b="0" i="0" u="none" strike="noStrike" cap="none">
                  <a:solidFill>
                    <a:srgbClr val="002060"/>
                  </a:solidFill>
                  <a:latin typeface="+mj-lt"/>
                  <a:ea typeface="Corbel"/>
                  <a:cs typeface="Corbel"/>
                  <a:sym typeface="Corbel"/>
                </a:rPr>
                <a:t> </a:t>
              </a:r>
            </a:p>
            <a:p>
              <a:pPr lvl="0" algn="ctr">
                <a:lnSpc>
                  <a:spcPct val="90000"/>
                </a:lnSpc>
                <a:buClr>
                  <a:schemeClr val="dk1"/>
                </a:buClr>
                <a:buSzPct val="25000"/>
              </a:pPr>
              <a:endParaRPr lang="ka-GE" sz="1600" b="0" i="0" u="none" strike="noStrike" cap="none">
                <a:solidFill>
                  <a:srgbClr val="002060"/>
                </a:solidFill>
                <a:latin typeface="+mj-lt"/>
                <a:ea typeface="Corbel"/>
                <a:cs typeface="Corbel"/>
                <a:sym typeface="Corbel"/>
              </a:endParaRPr>
            </a:p>
            <a:p>
              <a:pPr lvl="0" algn="ctr">
                <a:lnSpc>
                  <a:spcPct val="90000"/>
                </a:lnSpc>
                <a:buClr>
                  <a:schemeClr val="dk1"/>
                </a:buClr>
                <a:buSzPct val="25000"/>
              </a:pPr>
              <a:r>
                <a:rPr lang="ka-GE" sz="1600" b="0" i="0" u="none" strike="noStrike" cap="none">
                  <a:solidFill>
                    <a:srgbClr val="002060"/>
                  </a:solidFill>
                  <a:latin typeface="+mj-lt"/>
                  <a:ea typeface="Corbel"/>
                  <a:cs typeface="Corbel"/>
                  <a:sym typeface="Corbel"/>
                </a:rPr>
                <a:t>დედამიწაზე არსებული წყლის რესურსები და მათი გავრცელება </a:t>
              </a:r>
            </a:p>
            <a:p>
              <a:pPr lvl="0" algn="ctr">
                <a:lnSpc>
                  <a:spcPct val="90000"/>
                </a:lnSpc>
                <a:buClr>
                  <a:schemeClr val="dk1"/>
                </a:buClr>
                <a:buSzPct val="25000"/>
              </a:pPr>
              <a:endParaRPr lang="ka-GE" sz="1600">
                <a:solidFill>
                  <a:srgbClr val="002060"/>
                </a:solidFill>
                <a:latin typeface="+mj-lt"/>
                <a:ea typeface="Corbel"/>
                <a:cs typeface="Corbel"/>
                <a:sym typeface="Corbel"/>
              </a:endParaRPr>
            </a:p>
            <a:p>
              <a:pPr lvl="0" algn="ctr">
                <a:lnSpc>
                  <a:spcPct val="90000"/>
                </a:lnSpc>
                <a:buClr>
                  <a:schemeClr val="dk1"/>
                </a:buClr>
                <a:buSzPct val="25000"/>
              </a:pPr>
              <a:r>
                <a:rPr lang="ka-GE" sz="1600" b="0" i="0" u="none" strike="noStrike" cap="none">
                  <a:solidFill>
                    <a:srgbClr val="002060"/>
                  </a:solidFill>
                  <a:latin typeface="+mj-lt"/>
                  <a:ea typeface="Corbel"/>
                  <a:cs typeface="Corbel"/>
                  <a:sym typeface="Corbel"/>
                </a:rPr>
                <a:t>ეკონომიკური </a:t>
              </a:r>
              <a:r>
                <a:rPr lang="ka-GE" sz="1600" b="0" i="0" u="none" strike="noStrike" cap="none" dirty="0">
                  <a:solidFill>
                    <a:srgbClr val="002060"/>
                  </a:solidFill>
                  <a:latin typeface="+mj-lt"/>
                  <a:ea typeface="Corbel"/>
                  <a:cs typeface="Corbel"/>
                  <a:sym typeface="Corbel"/>
                </a:rPr>
                <a:t>და ფიზიკური </a:t>
              </a:r>
              <a:r>
                <a:rPr lang="ka-GE" sz="1600" b="0" i="0" u="none" strike="noStrike" cap="none">
                  <a:solidFill>
                    <a:srgbClr val="002060"/>
                  </a:solidFill>
                  <a:latin typeface="+mj-lt"/>
                  <a:ea typeface="Corbel"/>
                  <a:cs typeface="Corbel"/>
                  <a:sym typeface="Corbel"/>
                </a:rPr>
                <a:t>წყლის დეფიციტი ქვეყნებში </a:t>
              </a:r>
              <a:endParaRPr lang="ka-GE" sz="1600" b="0" i="0" u="none" strike="noStrike" cap="none" dirty="0">
                <a:solidFill>
                  <a:srgbClr val="002060"/>
                </a:solidFill>
                <a:latin typeface="+mj-lt"/>
                <a:ea typeface="Corbel"/>
                <a:cs typeface="Corbel"/>
                <a:sym typeface="Corbel"/>
              </a:endParaRPr>
            </a:p>
          </p:txBody>
        </p:sp>
        <p:sp>
          <p:nvSpPr>
            <p:cNvPr id="148" name="Shape 148"/>
            <p:cNvSpPr txBox="1"/>
            <p:nvPr/>
          </p:nvSpPr>
          <p:spPr>
            <a:xfrm>
              <a:off x="1830766" y="2881300"/>
              <a:ext cx="3248867" cy="1949320"/>
            </a:xfrm>
            <a:prstGeom prst="rect">
              <a:avLst/>
            </a:prstGeom>
            <a:solidFill>
              <a:srgbClr val="E6B8AF"/>
            </a:solidFill>
            <a:ln w="9525" cap="flat" cmpd="sng">
              <a:solidFill>
                <a:srgbClr val="FCE5CD"/>
              </a:solidFill>
              <a:prstDash val="solid"/>
              <a:round/>
              <a:headEnd type="none" w="med" len="med"/>
              <a:tailEnd type="none" w="med" len="med"/>
            </a:ln>
          </p:spPr>
          <p:txBody>
            <a:bodyPr wrap="square" lIns="60950" tIns="60950" rIns="60950" bIns="60950" anchor="ctr" anchorCtr="0">
              <a:noAutofit/>
            </a:bodyPr>
            <a:lstStyle/>
            <a:p>
              <a:pPr lvl="0" algn="ctr">
                <a:lnSpc>
                  <a:spcPct val="90000"/>
                </a:lnSpc>
                <a:buClr>
                  <a:schemeClr val="dk1"/>
                </a:buClr>
                <a:buSzPct val="25000"/>
              </a:pPr>
              <a:r>
                <a:rPr lang="ka-GE" sz="1600" b="1" i="0" u="none" strike="noStrike" cap="none">
                  <a:solidFill>
                    <a:srgbClr val="002060"/>
                  </a:solidFill>
                  <a:latin typeface="+mj-lt"/>
                  <a:ea typeface="Corbel"/>
                  <a:cs typeface="Corbel"/>
                  <a:sym typeface="Corbel"/>
                </a:rPr>
                <a:t>წიგნიერება </a:t>
              </a:r>
            </a:p>
            <a:p>
              <a:pPr lvl="0" algn="ctr">
                <a:lnSpc>
                  <a:spcPct val="90000"/>
                </a:lnSpc>
                <a:buClr>
                  <a:schemeClr val="dk1"/>
                </a:buClr>
                <a:buSzPct val="25000"/>
              </a:pPr>
              <a:endParaRPr lang="ka-GE" sz="1600" b="1">
                <a:solidFill>
                  <a:srgbClr val="002060"/>
                </a:solidFill>
                <a:latin typeface="+mj-lt"/>
                <a:ea typeface="Corbel"/>
                <a:cs typeface="Corbel"/>
                <a:sym typeface="Corbel"/>
              </a:endParaRPr>
            </a:p>
            <a:p>
              <a:pPr lvl="0" algn="ctr">
                <a:lnSpc>
                  <a:spcPct val="90000"/>
                </a:lnSpc>
                <a:buClr>
                  <a:schemeClr val="dk1"/>
                </a:buClr>
                <a:buSzPct val="25000"/>
              </a:pPr>
              <a:r>
                <a:rPr lang="ka-GE" sz="1600" b="0" i="0" u="none" strike="noStrike" cap="none">
                  <a:solidFill>
                    <a:srgbClr val="002060"/>
                  </a:solidFill>
                  <a:latin typeface="+mj-lt"/>
                  <a:ea typeface="Corbel"/>
                  <a:cs typeface="Corbel"/>
                  <a:sym typeface="Corbel"/>
                </a:rPr>
                <a:t>ენების საშუალებით </a:t>
              </a:r>
              <a:r>
                <a:rPr lang="ka-GE" sz="1600">
                  <a:solidFill>
                    <a:srgbClr val="002060"/>
                  </a:solidFill>
                  <a:latin typeface="+mj-lt"/>
                  <a:ea typeface="Corbel"/>
                  <a:cs typeface="Corbel"/>
                  <a:sym typeface="Corbel"/>
                </a:rPr>
                <a:t>მედიასა თუ სხვა წყაროებში არსებული ინფორმაციის</a:t>
              </a:r>
              <a:r>
                <a:rPr lang="ka-GE" sz="1600" b="0" i="0" u="none" strike="noStrike" cap="none">
                  <a:solidFill>
                    <a:srgbClr val="002060"/>
                  </a:solidFill>
                  <a:latin typeface="+mj-lt"/>
                  <a:ea typeface="Corbel"/>
                  <a:cs typeface="Corbel"/>
                  <a:sym typeface="Corbel"/>
                </a:rPr>
                <a:t> გაცნობისა და გაზიარების საშუალება</a:t>
              </a:r>
              <a:endParaRPr lang="ka-GE" sz="1600" b="0" i="0" u="none" strike="noStrike" cap="none" dirty="0">
                <a:solidFill>
                  <a:srgbClr val="002060"/>
                </a:solidFill>
                <a:latin typeface="+mj-lt"/>
                <a:ea typeface="Corbel"/>
                <a:cs typeface="Corbel"/>
                <a:sym typeface="Corbel"/>
              </a:endParaRPr>
            </a:p>
          </p:txBody>
        </p:sp>
        <p:sp>
          <p:nvSpPr>
            <p:cNvPr id="150" name="Shape 150"/>
            <p:cNvSpPr txBox="1"/>
            <p:nvPr/>
          </p:nvSpPr>
          <p:spPr>
            <a:xfrm>
              <a:off x="5431181" y="2890825"/>
              <a:ext cx="3248867" cy="1949320"/>
            </a:xfrm>
            <a:prstGeom prst="rect">
              <a:avLst/>
            </a:prstGeom>
            <a:solidFill>
              <a:srgbClr val="D0E0E3"/>
            </a:solidFill>
            <a:ln w="9525" cap="flat" cmpd="sng">
              <a:solidFill>
                <a:srgbClr val="FCE5CD"/>
              </a:solidFill>
              <a:prstDash val="solid"/>
              <a:round/>
              <a:headEnd type="none" w="med" len="med"/>
              <a:tailEnd type="none" w="med" len="med"/>
            </a:ln>
          </p:spPr>
          <p:txBody>
            <a:bodyPr wrap="square" lIns="60950" tIns="60950" rIns="60950" bIns="60950" anchor="ctr" anchorCtr="0">
              <a:noAutofit/>
            </a:bodyPr>
            <a:lstStyle/>
            <a:p>
              <a:pPr lvl="0" algn="ctr">
                <a:lnSpc>
                  <a:spcPct val="90000"/>
                </a:lnSpc>
                <a:buClr>
                  <a:schemeClr val="dk1"/>
                </a:buClr>
                <a:buSzPct val="25000"/>
              </a:pPr>
              <a:r>
                <a:rPr lang="ka-GE" sz="1600" b="1" i="0" u="none" strike="noStrike" cap="none">
                  <a:solidFill>
                    <a:srgbClr val="002060"/>
                  </a:solidFill>
                  <a:latin typeface="+mj-lt"/>
                  <a:ea typeface="Corbel"/>
                  <a:cs typeface="Corbel"/>
                  <a:sym typeface="Corbel"/>
                </a:rPr>
                <a:t>ისტორია</a:t>
              </a:r>
              <a:r>
                <a:rPr lang="ka-GE" sz="1600" b="0" i="0" u="none" strike="noStrike" cap="none">
                  <a:solidFill>
                    <a:srgbClr val="002060"/>
                  </a:solidFill>
                  <a:latin typeface="+mj-lt"/>
                  <a:ea typeface="Corbel"/>
                  <a:cs typeface="Corbel"/>
                  <a:sym typeface="Corbel"/>
                </a:rPr>
                <a:t> </a:t>
              </a:r>
            </a:p>
            <a:p>
              <a:pPr lvl="0" algn="ctr">
                <a:lnSpc>
                  <a:spcPct val="90000"/>
                </a:lnSpc>
                <a:buClr>
                  <a:schemeClr val="dk1"/>
                </a:buClr>
                <a:buSzPct val="25000"/>
              </a:pPr>
              <a:endParaRPr lang="ka-GE" sz="1600">
                <a:solidFill>
                  <a:srgbClr val="002060"/>
                </a:solidFill>
                <a:latin typeface="+mj-lt"/>
                <a:ea typeface="Corbel"/>
                <a:cs typeface="Corbel"/>
                <a:sym typeface="Corbel"/>
              </a:endParaRPr>
            </a:p>
            <a:p>
              <a:pPr lvl="0" algn="ctr">
                <a:lnSpc>
                  <a:spcPct val="90000"/>
                </a:lnSpc>
                <a:buClr>
                  <a:schemeClr val="dk1"/>
                </a:buClr>
                <a:buSzPct val="25000"/>
              </a:pPr>
              <a:r>
                <a:rPr lang="ka-GE" sz="1600" b="0" i="0" u="none" strike="noStrike" cap="none">
                  <a:solidFill>
                    <a:srgbClr val="002060"/>
                  </a:solidFill>
                  <a:latin typeface="+mj-lt"/>
                  <a:ea typeface="Corbel"/>
                  <a:cs typeface="Corbel"/>
                  <a:sym typeface="Corbel"/>
                </a:rPr>
                <a:t>ცივილიზაციებისა და </a:t>
              </a:r>
              <a:r>
                <a:rPr lang="ka-GE" sz="1600">
                  <a:solidFill>
                    <a:srgbClr val="002060"/>
                  </a:solidFill>
                  <a:latin typeface="+mj-lt"/>
                  <a:ea typeface="Corbel"/>
                  <a:cs typeface="Corbel"/>
                  <a:sym typeface="Corbel"/>
                </a:rPr>
                <a:t>დასახლებების განვითარება წყლის </a:t>
              </a:r>
              <a:r>
                <a:rPr lang="ka-GE" sz="1600" b="0" i="0" u="none" strike="noStrike" cap="none">
                  <a:solidFill>
                    <a:srgbClr val="002060"/>
                  </a:solidFill>
                  <a:latin typeface="+mj-lt"/>
                  <a:ea typeface="Corbel"/>
                  <a:cs typeface="Corbel"/>
                  <a:sym typeface="Corbel"/>
                </a:rPr>
                <a:t>რესურსის გარშემო</a:t>
              </a:r>
            </a:p>
            <a:p>
              <a:pPr lvl="0" algn="ctr">
                <a:lnSpc>
                  <a:spcPct val="90000"/>
                </a:lnSpc>
                <a:buClr>
                  <a:schemeClr val="dk1"/>
                </a:buClr>
                <a:buSzPct val="25000"/>
              </a:pPr>
              <a:endParaRPr lang="ka-GE" sz="1600">
                <a:solidFill>
                  <a:srgbClr val="002060"/>
                </a:solidFill>
                <a:latin typeface="+mj-lt"/>
                <a:ea typeface="Corbel"/>
                <a:cs typeface="Corbel"/>
                <a:sym typeface="Corbel"/>
              </a:endParaRPr>
            </a:p>
            <a:p>
              <a:pPr lvl="0" algn="ctr">
                <a:lnSpc>
                  <a:spcPct val="90000"/>
                </a:lnSpc>
                <a:buClr>
                  <a:schemeClr val="dk1"/>
                </a:buClr>
                <a:buSzPct val="25000"/>
              </a:pPr>
              <a:r>
                <a:rPr lang="ka-GE" sz="1600" b="0" i="0" u="none" strike="noStrike" cap="none">
                  <a:solidFill>
                    <a:srgbClr val="002060"/>
                  </a:solidFill>
                  <a:latin typeface="+mj-lt"/>
                  <a:ea typeface="Corbel"/>
                  <a:cs typeface="Corbel"/>
                  <a:sym typeface="Corbel"/>
                </a:rPr>
                <a:t>კონფლიქტები წყლის რესურსების გამო </a:t>
              </a:r>
              <a:endParaRPr lang="ka-GE" sz="1600" b="0" i="0" u="none" strike="noStrike" cap="none" dirty="0">
                <a:solidFill>
                  <a:srgbClr val="002060"/>
                </a:solidFill>
                <a:latin typeface="+mj-lt"/>
                <a:ea typeface="Corbel"/>
                <a:cs typeface="Corbel"/>
                <a:sym typeface="Corbel"/>
              </a:endParaRPr>
            </a:p>
          </p:txBody>
        </p:sp>
      </p:grpSp>
      <p:pic>
        <p:nvPicPr>
          <p:cNvPr id="153" name="Shape 153"/>
          <p:cNvPicPr preferRelativeResize="0"/>
          <p:nvPr/>
        </p:nvPicPr>
        <p:blipFill>
          <a:blip r:embed="rId3" cstate="print">
            <a:alphaModFix/>
          </a:blip>
          <a:stretch>
            <a:fillRect/>
          </a:stretch>
        </p:blipFill>
        <p:spPr>
          <a:xfrm>
            <a:off x="9722375" y="151900"/>
            <a:ext cx="2335549" cy="581949"/>
          </a:xfrm>
          <a:prstGeom prst="rect">
            <a:avLst/>
          </a:prstGeom>
          <a:noFill/>
          <a:ln>
            <a:noFill/>
          </a:ln>
        </p:spPr>
      </p:pic>
      <p:pic>
        <p:nvPicPr>
          <p:cNvPr id="17" name="Picture 16">
            <a:extLst>
              <a:ext uri="{FF2B5EF4-FFF2-40B4-BE49-F238E27FC236}">
                <a16:creationId xmlns:a16="http://schemas.microsoft.com/office/drawing/2014/main" id="{366903D3-D267-4F2A-86DC-FBB8FC72894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spTree>
    <p:extLst>
      <p:ext uri="{BB962C8B-B14F-4D97-AF65-F5344CB8AC3E}">
        <p14:creationId xmlns:p14="http://schemas.microsoft.com/office/powerpoint/2010/main" val="959329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90E32F-E3E3-4782-9A14-526811864D30}"/>
              </a:ext>
            </a:extLst>
          </p:cNvPr>
          <p:cNvSpPr/>
          <p:nvPr/>
        </p:nvSpPr>
        <p:spPr>
          <a:xfrm>
            <a:off x="2018371" y="274505"/>
            <a:ext cx="7839005" cy="523220"/>
          </a:xfrm>
          <a:prstGeom prst="rect">
            <a:avLst/>
          </a:prstGeom>
        </p:spPr>
        <p:txBody>
          <a:bodyPr wrap="none">
            <a:spAutoFit/>
          </a:bodyPr>
          <a:lstStyle/>
          <a:p>
            <a:r>
              <a:rPr lang="en" sz="2800" dirty="0"/>
              <a:t>ინტეგრაციის  ინტერდისციპლინური მოდელი</a:t>
            </a:r>
            <a:endParaRPr lang="en-GB" sz="2800" dirty="0"/>
          </a:p>
        </p:txBody>
      </p:sp>
      <p:pic>
        <p:nvPicPr>
          <p:cNvPr id="3" name="Shape 81">
            <a:extLst>
              <a:ext uri="{FF2B5EF4-FFF2-40B4-BE49-F238E27FC236}">
                <a16:creationId xmlns:a16="http://schemas.microsoft.com/office/drawing/2014/main" id="{CE187C3F-0686-4C7C-9DA0-6A31FAADA7EB}"/>
              </a:ext>
            </a:extLst>
          </p:cNvPr>
          <p:cNvPicPr preferRelativeResize="0"/>
          <p:nvPr/>
        </p:nvPicPr>
        <p:blipFill>
          <a:blip r:embed="rId2">
            <a:alphaModFix/>
          </a:blip>
          <a:stretch>
            <a:fillRect/>
          </a:stretch>
        </p:blipFill>
        <p:spPr>
          <a:xfrm>
            <a:off x="1121884" y="1079653"/>
            <a:ext cx="9948231" cy="5177928"/>
          </a:xfrm>
          <a:prstGeom prst="rect">
            <a:avLst/>
          </a:prstGeom>
          <a:noFill/>
          <a:ln>
            <a:noFill/>
          </a:ln>
        </p:spPr>
      </p:pic>
      <p:pic>
        <p:nvPicPr>
          <p:cNvPr id="4" name="Picture 3">
            <a:extLst>
              <a:ext uri="{FF2B5EF4-FFF2-40B4-BE49-F238E27FC236}">
                <a16:creationId xmlns:a16="http://schemas.microsoft.com/office/drawing/2014/main" id="{106BF0DB-108B-44AA-84C7-D42AE835E4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pic>
        <p:nvPicPr>
          <p:cNvPr id="5" name="Shape 153">
            <a:extLst>
              <a:ext uri="{FF2B5EF4-FFF2-40B4-BE49-F238E27FC236}">
                <a16:creationId xmlns:a16="http://schemas.microsoft.com/office/drawing/2014/main" id="{ABBA4C66-D9F1-4EB9-917F-A37344C2FF07}"/>
              </a:ext>
            </a:extLst>
          </p:cNvPr>
          <p:cNvPicPr preferRelativeResize="0"/>
          <p:nvPr/>
        </p:nvPicPr>
        <p:blipFill>
          <a:blip r:embed="rId4" cstate="print">
            <a:alphaModFix/>
          </a:blip>
          <a:stretch>
            <a:fillRect/>
          </a:stretch>
        </p:blipFill>
        <p:spPr>
          <a:xfrm>
            <a:off x="9856451" y="185484"/>
            <a:ext cx="2335549" cy="581949"/>
          </a:xfrm>
          <a:prstGeom prst="rect">
            <a:avLst/>
          </a:prstGeom>
          <a:noFill/>
          <a:ln>
            <a:noFill/>
          </a:ln>
        </p:spPr>
      </p:pic>
    </p:spTree>
    <p:extLst>
      <p:ext uri="{BB962C8B-B14F-4D97-AF65-F5344CB8AC3E}">
        <p14:creationId xmlns:p14="http://schemas.microsoft.com/office/powerpoint/2010/main" val="1697087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lh4.googleusercontent.com/yFXuAajfORs6CPEtUys-5efT8FWEGg1_ojbKR1Q6KQ1kz0xfI-YGd5IqDZ8RRbkQA-SDpvuY7dQrjrTNP6Arw2lvfdp33Iy7WQe64DlsvvUd1-xpjUA-8oxQ2_zBjjQwW57lYn8LOLFo_2_s">
            <a:extLst>
              <a:ext uri="{FF2B5EF4-FFF2-40B4-BE49-F238E27FC236}">
                <a16:creationId xmlns:a16="http://schemas.microsoft.com/office/drawing/2014/main" id="{9A10E561-EE39-42C8-B64D-537D351EDA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9163" y="1209038"/>
            <a:ext cx="3813672" cy="379687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FC90B11D-315A-41DC-BED2-F6A937629EB7}"/>
              </a:ext>
            </a:extLst>
          </p:cNvPr>
          <p:cNvSpPr/>
          <p:nvPr/>
        </p:nvSpPr>
        <p:spPr>
          <a:xfrm>
            <a:off x="2818481" y="194789"/>
            <a:ext cx="6555036" cy="954107"/>
          </a:xfrm>
          <a:prstGeom prst="rect">
            <a:avLst/>
          </a:prstGeom>
        </p:spPr>
        <p:txBody>
          <a:bodyPr wrap="square">
            <a:spAutoFit/>
          </a:bodyPr>
          <a:lstStyle/>
          <a:p>
            <a:pPr algn="ctr"/>
            <a:r>
              <a:rPr lang="en" sz="2800" dirty="0"/>
              <a:t>ინტეგრაციის ტრანსდისციპლინური მოდელი</a:t>
            </a:r>
            <a:endParaRPr lang="en-GB" sz="2800" dirty="0"/>
          </a:p>
        </p:txBody>
      </p:sp>
      <p:pic>
        <p:nvPicPr>
          <p:cNvPr id="4" name="Picture 3">
            <a:extLst>
              <a:ext uri="{FF2B5EF4-FFF2-40B4-BE49-F238E27FC236}">
                <a16:creationId xmlns:a16="http://schemas.microsoft.com/office/drawing/2014/main" id="{74D5F2F1-A070-47A2-94D8-308AD486BC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1275"/>
            <a:ext cx="1410084" cy="907741"/>
          </a:xfrm>
          <a:prstGeom prst="rect">
            <a:avLst/>
          </a:prstGeom>
        </p:spPr>
      </p:pic>
      <p:pic>
        <p:nvPicPr>
          <p:cNvPr id="5" name="Shape 153">
            <a:extLst>
              <a:ext uri="{FF2B5EF4-FFF2-40B4-BE49-F238E27FC236}">
                <a16:creationId xmlns:a16="http://schemas.microsoft.com/office/drawing/2014/main" id="{8E1E319A-60E9-4584-8E6E-BA54A152AE07}"/>
              </a:ext>
            </a:extLst>
          </p:cNvPr>
          <p:cNvPicPr preferRelativeResize="0"/>
          <p:nvPr/>
        </p:nvPicPr>
        <p:blipFill>
          <a:blip r:embed="rId4" cstate="print">
            <a:alphaModFix/>
          </a:blip>
          <a:stretch>
            <a:fillRect/>
          </a:stretch>
        </p:blipFill>
        <p:spPr>
          <a:xfrm>
            <a:off x="9757300" y="194789"/>
            <a:ext cx="2335549" cy="581949"/>
          </a:xfrm>
          <a:prstGeom prst="rect">
            <a:avLst/>
          </a:prstGeom>
          <a:noFill/>
          <a:ln>
            <a:noFill/>
          </a:ln>
        </p:spPr>
      </p:pic>
      <p:sp>
        <p:nvSpPr>
          <p:cNvPr id="3" name="TextBox 2">
            <a:extLst>
              <a:ext uri="{FF2B5EF4-FFF2-40B4-BE49-F238E27FC236}">
                <a16:creationId xmlns:a16="http://schemas.microsoft.com/office/drawing/2014/main" id="{A156894F-4E58-45BE-BFB5-623EAD768CFE}"/>
              </a:ext>
            </a:extLst>
          </p:cNvPr>
          <p:cNvSpPr txBox="1"/>
          <p:nvPr/>
        </p:nvSpPr>
        <p:spPr>
          <a:xfrm>
            <a:off x="2346593" y="5438210"/>
            <a:ext cx="9033831" cy="923330"/>
          </a:xfrm>
          <a:prstGeom prst="rect">
            <a:avLst/>
          </a:prstGeom>
          <a:noFill/>
        </p:spPr>
        <p:txBody>
          <a:bodyPr wrap="square" rtlCol="0">
            <a:spAutoFit/>
          </a:bodyPr>
          <a:lstStyle/>
          <a:p>
            <a:pPr marL="285750" indent="-285750">
              <a:buFont typeface="Arial" panose="020B0604020202020204" pitchFamily="34" charset="0"/>
              <a:buChar char="•"/>
            </a:pPr>
            <a:r>
              <a:rPr lang="ka-GE" dirty="0"/>
              <a:t>ინტეგრაციის ტრანსდიციპლუნური მოდელის შემთხვევაში სასწავლო პროცესი იგება მოსწავლეების მიერ წამოჭრილ შეკითხვებსა და ინტერესებზე. </a:t>
            </a:r>
          </a:p>
          <a:p>
            <a:pPr marL="285750" indent="-285750">
              <a:buFont typeface="Arial" panose="020B0604020202020204" pitchFamily="34" charset="0"/>
              <a:buChar char="•"/>
            </a:pPr>
            <a:r>
              <a:rPr lang="ka-GE" b="1" dirty="0"/>
              <a:t>ასეთი ტიპის ინტეგრირება შესაძლებელია პროექტული სწავლების დროს.</a:t>
            </a:r>
            <a:endParaRPr lang="en-GB" b="1" dirty="0"/>
          </a:p>
        </p:txBody>
      </p:sp>
    </p:spTree>
    <p:extLst>
      <p:ext uri="{BB962C8B-B14F-4D97-AF65-F5344CB8AC3E}">
        <p14:creationId xmlns:p14="http://schemas.microsoft.com/office/powerpoint/2010/main" val="4275474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TotalTime>
  <Words>1514</Words>
  <Application>Microsoft Office PowerPoint</Application>
  <PresentationFormat>Widescreen</PresentationFormat>
  <Paragraphs>318</Paragraphs>
  <Slides>24</Slides>
  <Notes>14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24</vt:i4>
      </vt:variant>
    </vt:vector>
  </HeadingPairs>
  <TitlesOfParts>
    <vt:vector size="36" baseType="lpstr">
      <vt:lpstr>Arial</vt:lpstr>
      <vt:lpstr>Calibri</vt:lpstr>
      <vt:lpstr>Calibri Light</vt:lpstr>
      <vt:lpstr>Century Schoolbook</vt:lpstr>
      <vt:lpstr>Corbel</vt:lpstr>
      <vt:lpstr>Merriweather</vt:lpstr>
      <vt:lpstr>Merriweather Sans</vt:lpstr>
      <vt:lpstr>Noto Sans Symbols</vt:lpstr>
      <vt:lpstr>Sylfaen</vt:lpstr>
      <vt:lpstr>Times New Roman</vt:lpstr>
      <vt:lpstr>Wingdings</vt:lpstr>
      <vt:lpstr>Office Theme</vt:lpstr>
      <vt:lpstr>მდგრადი განვითარების პრინციპების ინტეგრირება  </vt:lpstr>
      <vt:lpstr>გრიფირების წესში არსებული  შინაარსობრივი კრიტერიუმები</vt:lpstr>
      <vt:lpstr>მდგრადი განვითარების მიზნები</vt:lpstr>
      <vt:lpstr>PowerPoint Presentation</vt:lpstr>
      <vt:lpstr>მდგრადობის კომპასი</vt:lpstr>
      <vt:lpstr>PowerPoint Presentation</vt:lpstr>
      <vt:lpstr>განათლება მდგრადი განვითარებისთვის   წყალი - საგნობრივ ჭრილში</vt:lpstr>
      <vt:lpstr>PowerPoint Presentation</vt:lpstr>
      <vt:lpstr>PowerPoint Presentation</vt:lpstr>
      <vt:lpstr>მდგრადი განვითარების პრინციპების ინტეგრირება რა სახელმძღვანელოს დონეზე</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2017-09-05T08:41:25Z</dcterms:created>
  <dcterms:modified xsi:type="dcterms:W3CDTF">2017-11-09T12:01:14Z</dcterms:modified>
</cp:coreProperties>
</file>